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34.xml" ContentType="application/inkml+xml"/>
  <Override PartName="/ppt/notesSlides/notesSlide12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466" r:id="rId2"/>
    <p:sldId id="451" r:id="rId3"/>
    <p:sldId id="453" r:id="rId4"/>
    <p:sldId id="260" r:id="rId5"/>
    <p:sldId id="468" r:id="rId6"/>
    <p:sldId id="452" r:id="rId7"/>
    <p:sldId id="263" r:id="rId8"/>
    <p:sldId id="454" r:id="rId9"/>
    <p:sldId id="389" r:id="rId10"/>
    <p:sldId id="391" r:id="rId11"/>
    <p:sldId id="446" r:id="rId12"/>
    <p:sldId id="471" r:id="rId13"/>
    <p:sldId id="455" r:id="rId14"/>
    <p:sldId id="257" r:id="rId15"/>
    <p:sldId id="258" r:id="rId16"/>
    <p:sldId id="259" r:id="rId17"/>
    <p:sldId id="458" r:id="rId18"/>
    <p:sldId id="469" r:id="rId19"/>
    <p:sldId id="456" r:id="rId20"/>
    <p:sldId id="406" r:id="rId21"/>
    <p:sldId id="457" r:id="rId22"/>
    <p:sldId id="447" r:id="rId23"/>
    <p:sldId id="459" r:id="rId24"/>
    <p:sldId id="393" r:id="rId25"/>
    <p:sldId id="395" r:id="rId26"/>
    <p:sldId id="397" r:id="rId27"/>
    <p:sldId id="398" r:id="rId28"/>
    <p:sldId id="399" r:id="rId29"/>
    <p:sldId id="401" r:id="rId30"/>
    <p:sldId id="460" r:id="rId31"/>
    <p:sldId id="402" r:id="rId32"/>
    <p:sldId id="403" r:id="rId33"/>
    <p:sldId id="371" r:id="rId34"/>
    <p:sldId id="370" r:id="rId35"/>
    <p:sldId id="372" r:id="rId36"/>
    <p:sldId id="441" r:id="rId37"/>
    <p:sldId id="405" r:id="rId38"/>
    <p:sldId id="442" r:id="rId39"/>
    <p:sldId id="443" r:id="rId40"/>
    <p:sldId id="445" r:id="rId41"/>
    <p:sldId id="465" r:id="rId42"/>
    <p:sldId id="461" r:id="rId43"/>
    <p:sldId id="462" r:id="rId44"/>
    <p:sldId id="463" r:id="rId45"/>
    <p:sldId id="464" r:id="rId46"/>
    <p:sldId id="413" r:id="rId47"/>
    <p:sldId id="412" r:id="rId48"/>
    <p:sldId id="414" r:id="rId49"/>
    <p:sldId id="409" r:id="rId50"/>
    <p:sldId id="440" r:id="rId51"/>
    <p:sldId id="293" r:id="rId52"/>
    <p:sldId id="295" r:id="rId53"/>
    <p:sldId id="407" r:id="rId54"/>
    <p:sldId id="408" r:id="rId55"/>
    <p:sldId id="410" r:id="rId56"/>
    <p:sldId id="467" r:id="rId57"/>
    <p:sldId id="26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14:52:17.3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6583 92 0,'-6583'0'0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5:04:30.271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1 128,'0'-1,"0"1,1-1,-1 0,1 0,-1 0,1 1,-1-1,1 0,-1 1,1-1,0 0,-1 1,1-1,0 1,-1-1,1 1,0-1,0 1,0 0,-1-1,1 1,0 0,0 0,1-1,26-5,-26 6,65-6,0 2,75 6,-30 0,-69-3,54-11,18 0,81-12,-141 12,-38 7,1 2,30-4,47-5,-64 6,45-1,70 7,-123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5:04:32.478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0,'1342'0,"-1317"0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15:04:36.530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 0,'3098'-51'0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5:04:46.5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79 163,'-4'-4,"-6"-6,-6-1,0-4,3-2,4-4,3-6,2-4,3 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5:10:08.7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0,'35'2,"1"1,36 9,-30-5,-18-2,-1 2,0 0,28 13,35 11,-65-25,7 2,0-1,0-1,33 2,-39-7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5:10:27.6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3775 1,'-2'0,"0"1,0 0,0 0,0 0,0 1,0-1,0 0,0 1,0-1,1 1,-1 0,-2 2,-2 3,-25 23,-14 11,41-37,-1-1,1 0,-1 0,0-1,0 1,0-1,0 0,-10 2,-23 1,0-2,0-2,-50-4,4 0,-779 3,835-1,-52-10,-11-1,-313 10,207 4,126-3,-85 3,95 9,45-7,0-1,-18 2,26-5,0 0,0 1,0 0,1 0,-1 1,0 0,1 1,-1-1,-12 8,-2 1,-1-2,-47 15,8-3,35-12,0 0,0-2,-1-1,0-1,0-2,-45 1,-13-3,-115-4,112-10,56 8,-45-3,22 8,36 1,0 0,-1-2,1-1,-35-7,34 4,1 1,-40-2,35 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5:10:31.9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4393 79,'-17'15,"0"-1,0-1,-38 21,45-29,0 0,0-1,0 0,0-1,-1 0,0-1,1 0,-16 1,-12-2,-40-3,19-1,58 3,-77-1,-103-14,101 6,-1 4,-98 7,58 0,40-1,-96-3,164 0,-1 0,1 0,0-2,0 0,-19-8,-58-34,-5-2,77 41,1 1,-1 1,-1 0,1 1,-1 1,1 1,-29 0,13 2,-101 3,128-2,0 0,0 0,0 1,0 0,0 0,0 1,-12 7,-41 31,44-29,-1 0,-18 9,18-13,-1 0,1-1,-1-1,0 0,0-2,-26 3,3-1,-24 3,-84 1,-1627-11,1754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7T00:37:26.1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2023 66,'-363'0,"336"1,0 2,-39 9,49-8,0 0,-1-1,0-1,0-1,0 0,0-2,0 0,-17-3,21 0,2-1,-1 0,0-1,-18-12,18 10,-2 0,-27-10,25 13,0 1,0 0,-1 2,0 0,1 1,-1 1,0 0,1 2,-1 0,1 0,-1 2,1 0,0 1,-31 15,13-5,9-2,0-1,-1-1,-1-2,0 0,-51 7,7-12,44-4,0 2,-28 5,10 2,15-4,-35 11,45-11,-1 0,1-1,-40 2,-67-6,66-2,35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7T00:37:29.3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1146 1,'-29'0,"0"1,-1 2,1 0,-28 9,39-7,1 1,0 0,0 2,1 0,0 0,0 2,-23 18,17-13,0-2,0 0,-1-1,-1-1,-41 12,44-15,9-4,-1 0,0-1,0 0,0-1,0 0,0-1,0 0,0-1,0-1,0 0,0-1,0 0,0-1,0-1,1 0,0 0,-20-11,1-3,-30-23,33 21,-32-16,49 30,0 1,-1 0,0 1,0 0,0 1,-19-3,-28 3,33 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07:32.3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2,'46'0,"-10"-2,-1 3,0 1,55 10,-40-2,0-2,0-2,76 0,-67-7,-1 2,62 11,-55-5,-1-3,89-5,-50-1,37 3,-118-1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4:59:34.10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2,'81'-1,"90"3,-154 0,0 1,0 1,27 10,-25-7,39 7,3-8,0-2,76-6,-30-1,222 4,-321-1,-1-1,1 1,0-1,8-2,0-3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07:35.2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1,'914'0,"-895"1,1 1,26 6,-24-4,38 3,-47-7,190-1,-200 0,1 1,0-1,0 1,-1-1,1-1,0 1,-1 0,7-4,2-4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07:43.8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24,'71'0,"12"2,137-17,-143 7,157 6,-120 4,-63 0,-1 3,80 17,-67-14,0-2,0-3,66-5,-36 0,7 0,130 4,-168 9,-45-8,1 1,20 0,-32-4,6 0,0 0,-1 2,23 4,-20-2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08:16.3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2,'45'0,"11"-1,1 3,63 9,-20-1,11 2,-62-6,0-2,99-4,-55-2,199 2,-272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08:37.2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0 116,'70'3,"80"14,4 1,1 1,-130-14,0 2,-1 0,0 2,26 12,-40-17,1 1,0-2,1 1,-1-2,0 1,24 0,74-4,-53-1,71-4,-108 4,0-1,0-2,-1 0,31-12,-19 6,0 2,1 1,47-7,-46 10,-1-1,1-2,38-15,64-40,-118 56,0 1,1 0,-1 1,1 1,19-3,-7 1,77-5,-89 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08:51.1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94,'621'0,"-574"-2,0-3,48-10,-42 6,56-3,-1-1,-44 4,0 1,-26 2,40-1,27 9,54-4,-141-1,-4-1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09:12.2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95,'5'0,"-1"-1,1 0,0 0,-1 0,7-3,21-4,141 0,-17 2,388-7,-376 14,-148-2,1-1,0-1,-1-1,21-7,-16 4,49-7,-33 8,-26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09:50.13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1 129,'329'0,"-309"-2,0 0,0-1,0-1,20-7,-17 5,0 1,32-4,59-5,-67 7,11-3,-29 5,52-3,267 7,-155 3,-153-5,-1 0,52-13,-53 8,2 2,51-2,-7 9,-66-1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10:29.7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2,'2'2,"1"0,0-1,0 1,0 0,0-1,0 0,0 1,0-1,0 0,5 0,38 4,-18-2,69 8,177-4,-191-8,-56 0,0-2,0-1,32-9,-32 6,0 2,0 1,36-2,127 8,-172-2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10:33.8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10:36.1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2,'91'-1,"101"3,-112 8,-49-5,47 1,404-6,-443-4,-26-1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4:59:36.64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29,'91'2,"98"-4,-119-11,-49 9,36-4,289 5,-179 5,-120-3,-27 0,0 0,0 2,0 0,23 5,-25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10:47.7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0 110,'0'-1,"1"0,-1 0,1 0,-1 0,1 0,-1 0,1 0,0 1,-1-1,1 0,0 0,0 1,0-1,-1 0,1 1,0-1,0 1,0-1,0 1,2-1,25-10,-20 8,33-10,77-13,-75 17,-18 5,-1 2,44 0,-43 2,0 0,42-8,-13 1,2 1,-1 3,69 5,-24 0,-27-2,-53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11:51.10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24,'64'0,"95"-13,-79 5,157 6,-118 4,-119-2,27-1,-1 2,1 0,48 11,-33-3,1-1,0-2,82 0,100-7,-207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12:30.1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0,'1735'0,"-1708"1,41 8,3-1,-7-2,1 3,66 18,-101-19,-14-3,0-1,1-1,24 2,49-6,-61-1,1 2,0 1,52 9,-33-3,2-1,-1-3,84-4,-38-1,-74 2,-4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3T00:12:50.28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87,'446'0,"-419"-2,46-7,-44 4,37-2,-6 8,-40 1,0-2,0 0,0-1,0-2,20-4,12-5,103-9,-143 19,52-7,-34 4,49-2,-4 8,-54-1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19:41:15.9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0,'9900'0'0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2T05:39:48.1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0,'601'0,"-576"0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2T05:39:51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0,'828'0,"-802"0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2T05:43:10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0,'5'0,"6"0,6 0,0 5,3 1,2 0,2-1,2-2,2-1,-4 4,-2 1,1 0,1-2,2-2,0-1,2-1,0-1,-5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2T05:43:13.9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61,'0'-1,"1"0,-1 0,0 0,1 0,-1 0,0 1,1-1,-1 0,1 0,0 0,-1 0,1 0,0 1,-1-1,1 0,0 1,0-1,0 0,0 1,-1-1,1 1,0-1,0 1,0 0,0-1,2 1,30-7,-30 7,30-2,36 1,-45 2,-1-1,0-1,0-2,30-6,-12 2,0 1,0 1,0 3,61 4,-38-1,-33-1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2T05:38:18.7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1,'33'0,"0"1,0 2,0 1,34 9,-40-5,-1 1,37 19,-55-26,0 1,0-1,1 0,-1-1,0 0,1-1,-1 1,10-2,-8 1,4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4:59:38.999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78,'0'0,"0"-1,1 0,-1 0,0 1,0-1,1 0,-1 0,0 1,1-1,-1 0,1 1,-1-1,1 1,-1-1,1 1,-1-1,1 1,0-1,-1 1,1-1,0 1,-1 0,1-1,0 1,-1 0,2-1,24-5,-17 5,15-5,2-1,0 1,47-3,-49 7,37-9,-37 6,37-3,324 6,-196 4,-146-3,-21 0,1 1,-1 1,0 1,38 7,-31-3,0-1,1-1,0-2,39-2,-48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05:38:21.9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0,'518'45'0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4:59:41.10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0 105,'12'-1,"0"-1,0 0,0-1,17-5,1-1,73-22,-70 20,0 1,0 1,1 2,52-4,260 11,-153 1,-172 0,-1 1,34 8,-31-5,34 3,108-7,-101-2,-41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14:59:46.17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8 0,'2133'0'0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5:04:23.619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29,'368'0,"-340"-2,1-1,27-6,-24 4,41-3,388 7,-222 3,-212-2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5:04:26.00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31,'1'-1,"-1"0,0 0,1 0,-1 1,1-1,-1 0,0 1,1-1,0 0,-1 1,1-1,-1 0,1 1,0-1,-1 1,1-1,0 1,0 0,-1-1,1 1,0 0,0-1,0 1,1 0,24-6,-23 5,51-5,1 3,85 4,-41 2,961-3,-1033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26T15:04:27.952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0 131,'5'-1,"-1"0,0 0,0 0,0 0,0 0,0-1,6-3,6-2,4 0,0 1,0 1,0 1,26-1,84 1,-20 3,-92-2,0 0,0-1,0 0,-1-2,31-13,2-1,-34 15,0 1,1 0,-1 1,32-1,71 6,-48 0,48-4,102 5,-188 1,36 9,-47-8,17 7,-23-6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92867-A1EE-4E16-AAAC-08F01D19000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A08C2-0686-4234-AD77-FEB0176FA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3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10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continue with the current rate of growth, and keep the same growth projection, it may even be under-reporting.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91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Alaska, Arizona, Colorado, Connecticut, Delaware, Hawaii, Idaho, Iowa, Kansas, Maine, Maryland, Massachusetts, Minnesota, Montana, Nebraska, Nevada, New Hampshire, New Mexico, New York, North Dakota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16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in 16 sites.  Primary Care Residencies in 2009 were 19 (this includes IM, FM, OB and Peds)</a:t>
            </a:r>
          </a:p>
          <a:p>
            <a:r>
              <a:rPr lang="en-US" dirty="0"/>
              <a:t>In 14 years we now we have 35 with 3 being focused on rural hospitals and patients.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63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6B0C5-61D2-7CEA-08F3-FB0A57375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A3AD2B-F841-183F-CC6E-24586361A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16336-9CBB-DBD8-52E7-47E6ACFFB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KFF is the former Kaiser Family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2656-CD15-8121-F2E1-54F7AE697C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4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still more physicians.  13k physicians to 7k NPs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25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part of this because of hiring practices from larger hospital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40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does not even take into account that there is not a mileage restriction now!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65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only listing FNP by degree, not by what they do!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37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remember based on the most recent study and national trend, only about 1/3 of the NPs are practicing primary care.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28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remember based on the most recent study and national trend, only about 1/3 of the NPs are practicing primary care.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8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Duke, </a:t>
            </a:r>
            <a:r>
              <a:rPr lang="en-US" dirty="0" err="1"/>
              <a:t>Upenn</a:t>
            </a:r>
            <a:r>
              <a:rPr lang="en-US" dirty="0"/>
              <a:t>, Memorial Hermann-Texas, Rush, HonorHealth (Scottsdale)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09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Alaska, Arizona, Colorado, Connecticut, Delaware, Hawaii, Idaho, Iowa, Kansas, Maine, Maryland, Massachusetts, Minnesota, Montana, Nebraska, Nevada, New Hampshire, New Mexico, New York, North Dakota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08C2-0686-4234-AD77-FEB0176FAF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3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491D-2261-2166-B981-092C59DE7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C3BD8-923E-65C2-0DA0-35F62184E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3320-6531-2E64-970C-0B0B03CAD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54DA9-63C0-A1FE-BF4A-25AA02EAF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8FC3E-1A73-3017-541D-2EAA42B7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3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9A9E-67CD-2A6E-71CA-F82E064D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6A11-4CF0-A1A2-3696-E729F8D93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45F5B-284C-DB63-D6BC-612F8A42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88CAF-6D43-B801-2C97-E0B13DCF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75A3-BBB9-4057-25E3-513219E1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05A9D-8F95-8D8D-1CDF-56674C6D3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82458-69EF-DB21-B9A1-E57039B75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4CE6A-6BFF-81DC-3DDB-67F3F1A83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8A6AB-A3BA-077C-36AC-5123B3982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C81A-B188-0962-15E4-0D915DD7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0AD8-3BAD-4044-B4C2-DCEB2ED0C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4D066-F0D1-ECD9-CD36-66EB35948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D2B27-4B06-71DA-3BC5-AC00F552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9FCEB-8FA3-903A-33C6-C80F6325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1E6BF-9A8E-2D5B-6FC6-A9A21251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6B9A-54AC-4219-747C-03DB1BB7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6E773-B519-23C0-4E97-4E3090B42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3136A-0722-87FB-EBDD-A9C85AE8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B7065-D9A7-169E-8A9F-5E81BD6E9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383FE-B919-D629-DFCA-3B33D7A0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7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94433-A99C-470A-6679-5EF01B0C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862AA-4FC0-D395-CB20-3F75B534C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D4791-11A9-FCD3-F2ED-274D21350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55DE1-B86B-3430-4A3F-00F51285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6F0DB-0C37-B8E9-A46E-4E4DC02B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2EA9A-690C-71E0-B81B-DAE2D32C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2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0A28-CDED-6D94-E238-057C91662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A1832-2FEC-50CB-26E1-A4924356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FED69-4A2A-A9D8-77D9-069BDC21B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E6BEC-BE0C-5456-5DEB-915F73F00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903CA-D1B3-60C4-CDA1-74EA4B4E3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D9D6C9-8F31-9CBA-2752-597CF31C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939B78-3EE5-1BAA-C3E4-64A925CF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CDFD1-3086-86D8-019A-2B9F0F51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7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1FD4F-5F4D-585C-C757-CA7C2417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4C7FE8-5E52-6730-1F8A-5D9D202C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B65A3-F4F6-6F2F-77A8-1A99B54A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69830-BEBA-1639-DCB3-92EFB5FA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5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64CCDD-C4C1-3479-A379-33986ED2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AF277B-2518-09A9-617A-672A56FED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01988-7CE8-C007-A2FE-0E5C1E7B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1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D203-8AD4-59B2-9EEE-71C174A0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EB09-E571-9E2B-A4C6-D48C0DA34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D9F6F-027C-C7C0-7605-A1A2340B3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33CF6-D80F-D93E-39FB-A323DDE2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F572B-6A63-D1C2-3367-7AE56B9A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059CD-2F28-4AA0-6D17-28A03E5F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9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5EF7A-C8EC-6297-1688-C50E212F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D3B092-EB16-F9BB-DA68-66F1BAD5D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51769-2C85-7598-4D86-20CAC772A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02C20-8A7E-A12F-AE14-F5754047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3600-D15F-5AEC-C541-3FFD7AD89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E5E4B-22E3-65D4-A227-228AA172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7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AEFAAD-69CD-0539-6F4A-272F1E8B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7A6E6-028B-BB47-7A71-4B08AD82C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4AAB7-6BD8-9DA2-4985-5BE61648C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375B8B-6AF0-4588-9C02-309D1BDF6731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D2D9D-1591-7D38-97A5-F02FC96F6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714A8-4173-C907-D945-699FC2634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2C676B-85A9-4DAF-9DFC-524C36F60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s.gov/priorities/innovation/files/reports/gne-final-eval-rpt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.xml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image" Target="../media/image35.png"/><Relationship Id="rId21" Type="http://schemas.openxmlformats.org/officeDocument/2006/relationships/customXml" Target="../ink/ink27.xml"/><Relationship Id="rId34" Type="http://schemas.openxmlformats.org/officeDocument/2006/relationships/image" Target="../media/image60.png"/><Relationship Id="rId7" Type="http://schemas.openxmlformats.org/officeDocument/2006/relationships/customXml" Target="../ink/ink20.xml"/><Relationship Id="rId12" Type="http://schemas.openxmlformats.org/officeDocument/2006/relationships/image" Target="../media/image45.png"/><Relationship Id="rId17" Type="http://schemas.openxmlformats.org/officeDocument/2006/relationships/customXml" Target="../ink/ink25.xml"/><Relationship Id="rId25" Type="http://schemas.openxmlformats.org/officeDocument/2006/relationships/customXml" Target="../ink/ink29.xml"/><Relationship Id="rId33" Type="http://schemas.openxmlformats.org/officeDocument/2006/relationships/customXml" Target="../ink/ink33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29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customXml" Target="../ink/ink22.xml"/><Relationship Id="rId24" Type="http://schemas.openxmlformats.org/officeDocument/2006/relationships/image" Target="../media/image55.png"/><Relationship Id="rId32" Type="http://schemas.openxmlformats.org/officeDocument/2006/relationships/image" Target="../media/image59.png"/><Relationship Id="rId5" Type="http://schemas.openxmlformats.org/officeDocument/2006/relationships/customXml" Target="../ink/ink19.xml"/><Relationship Id="rId15" Type="http://schemas.openxmlformats.org/officeDocument/2006/relationships/customXml" Target="../ink/ink24.xml"/><Relationship Id="rId23" Type="http://schemas.openxmlformats.org/officeDocument/2006/relationships/customXml" Target="../ink/ink28.xml"/><Relationship Id="rId28" Type="http://schemas.openxmlformats.org/officeDocument/2006/relationships/image" Target="../media/image57.png"/><Relationship Id="rId10" Type="http://schemas.openxmlformats.org/officeDocument/2006/relationships/image" Target="../media/image42.png"/><Relationship Id="rId19" Type="http://schemas.openxmlformats.org/officeDocument/2006/relationships/customXml" Target="../ink/ink26.xml"/><Relationship Id="rId31" Type="http://schemas.openxmlformats.org/officeDocument/2006/relationships/customXml" Target="../ink/ink32.xml"/><Relationship Id="rId4" Type="http://schemas.openxmlformats.org/officeDocument/2006/relationships/image" Target="../media/image36.png"/><Relationship Id="rId9" Type="http://schemas.openxmlformats.org/officeDocument/2006/relationships/customXml" Target="../ink/ink21.xml"/><Relationship Id="rId14" Type="http://schemas.openxmlformats.org/officeDocument/2006/relationships/image" Target="../media/image48.png"/><Relationship Id="rId22" Type="http://schemas.openxmlformats.org/officeDocument/2006/relationships/image" Target="../media/image54.png"/><Relationship Id="rId27" Type="http://schemas.openxmlformats.org/officeDocument/2006/relationships/customXml" Target="../ink/ink30.xml"/><Relationship Id="rId30" Type="http://schemas.openxmlformats.org/officeDocument/2006/relationships/image" Target="../media/image58.png"/><Relationship Id="rId8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63" Type="http://schemas.openxmlformats.org/officeDocument/2006/relationships/customXml" Target="../ink/ink17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6.xml"/><Relationship Id="rId29" Type="http://schemas.openxmlformats.org/officeDocument/2006/relationships/customXml" Target="../ink/ink11.xml"/><Relationship Id="rId6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.xml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customXml" Target="../ink/ink14.xml"/><Relationship Id="rId66" Type="http://schemas.openxmlformats.org/officeDocument/2006/relationships/image" Target="../media/image34.pn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23" Type="http://schemas.openxmlformats.org/officeDocument/2006/relationships/customXml" Target="../ink/ink8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57" Type="http://schemas.openxmlformats.org/officeDocument/2006/relationships/customXml" Target="../ink/ink15.xml"/><Relationship Id="rId61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customXml" Target="../ink/ink7.xml"/><Relationship Id="rId31" Type="http://schemas.openxmlformats.org/officeDocument/2006/relationships/customXml" Target="../ink/ink12.xml"/><Relationship Id="rId60" Type="http://schemas.openxmlformats.org/officeDocument/2006/relationships/image" Target="../media/image31.png"/><Relationship Id="rId65" Type="http://schemas.openxmlformats.org/officeDocument/2006/relationships/customXml" Target="../ink/ink18.xml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customXml" Target="../ink/ink5.xml"/><Relationship Id="rId22" Type="http://schemas.openxmlformats.org/officeDocument/2006/relationships/image" Target="../media/image11.png"/><Relationship Id="rId27" Type="http://schemas.openxmlformats.org/officeDocument/2006/relationships/customXml" Target="../ink/ink10.xml"/><Relationship Id="rId30" Type="http://schemas.openxmlformats.org/officeDocument/2006/relationships/image" Target="../media/image15.png"/><Relationship Id="rId56" Type="http://schemas.openxmlformats.org/officeDocument/2006/relationships/image" Target="../media/image29.png"/><Relationship Id="rId64" Type="http://schemas.openxmlformats.org/officeDocument/2006/relationships/image" Target="../media/image33.png"/><Relationship Id="rId8" Type="http://schemas.openxmlformats.org/officeDocument/2006/relationships/customXml" Target="../ink/ink2.xml"/><Relationship Id="rId3" Type="http://schemas.openxmlformats.org/officeDocument/2006/relationships/image" Target="../media/image1.png"/><Relationship Id="rId12" Type="http://schemas.openxmlformats.org/officeDocument/2006/relationships/customXml" Target="../ink/ink4.xml"/><Relationship Id="rId17" Type="http://schemas.openxmlformats.org/officeDocument/2006/relationships/image" Target="../media/image8.png"/><Relationship Id="rId25" Type="http://schemas.openxmlformats.org/officeDocument/2006/relationships/customXml" Target="../ink/ink9.xml"/><Relationship Id="rId33" Type="http://schemas.openxmlformats.org/officeDocument/2006/relationships/customXml" Target="../ink/ink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4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6.xml"/><Relationship Id="rId5" Type="http://schemas.openxmlformats.org/officeDocument/2006/relationships/image" Target="../media/image430.png"/><Relationship Id="rId4" Type="http://schemas.openxmlformats.org/officeDocument/2006/relationships/customXml" Target="../ink/ink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8.xml"/><Relationship Id="rId5" Type="http://schemas.openxmlformats.org/officeDocument/2006/relationships/image" Target="../media/image460.png"/><Relationship Id="rId4" Type="http://schemas.openxmlformats.org/officeDocument/2006/relationships/customXml" Target="../ink/ink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0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0.xml"/><Relationship Id="rId5" Type="http://schemas.openxmlformats.org/officeDocument/2006/relationships/image" Target="../media/image490.png"/><Relationship Id="rId4" Type="http://schemas.openxmlformats.org/officeDocument/2006/relationships/customXml" Target="../ink/ink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lbank.org/wp-content/uploads/2024/02/Milbank-Scorecard-2024-APPENDIX_v02.pdf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kffhealthnews.org/news/article/health-brief-nurse-practitioners-leaving-primary-car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hw.hrsa.gov/data-research/projecting-health-workforce-supply-demand/technical-documentation/advanced-practice-nurs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5CBE4C-1AF2-416F-247B-28CB9105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Addressing the Claim that Independent Practice Will Solve the  Rural Access Issue in South Carolina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5EBD6F-3506-B790-6C6C-ED18D4F51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75647"/>
            <a:ext cx="10515600" cy="1500187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Hint – It Will Not 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(the Devil is in the Details)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2E9A4-2E98-EB72-B498-915EAA21130C}"/>
              </a:ext>
            </a:extLst>
          </p:cNvPr>
          <p:cNvSpPr txBox="1"/>
          <p:nvPr/>
        </p:nvSpPr>
        <p:spPr>
          <a:xfrm>
            <a:off x="4319776" y="5275834"/>
            <a:ext cx="355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Dr. Jeff Cashman</a:t>
            </a:r>
          </a:p>
        </p:txBody>
      </p:sp>
    </p:spTree>
    <p:extLst>
      <p:ext uri="{BB962C8B-B14F-4D97-AF65-F5344CB8AC3E}">
        <p14:creationId xmlns:p14="http://schemas.microsoft.com/office/powerpoint/2010/main" val="322000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AD163A-2ECE-AD0F-6134-2A2353B04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6804A0-4372-C4FB-521C-6A347F933A8A}"/>
              </a:ext>
            </a:extLst>
          </p:cNvPr>
          <p:cNvSpPr txBox="1"/>
          <p:nvPr/>
        </p:nvSpPr>
        <p:spPr>
          <a:xfrm>
            <a:off x="1433360" y="334477"/>
            <a:ext cx="10490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Number of NPs and PAs in Rural Counties Increased Under Current Law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01AAE-B670-DF2A-8878-0623B73E8D5C}"/>
              </a:ext>
            </a:extLst>
          </p:cNvPr>
          <p:cNvSpPr txBox="1"/>
          <p:nvPr/>
        </p:nvSpPr>
        <p:spPr>
          <a:xfrm>
            <a:off x="1894788" y="1534806"/>
            <a:ext cx="94927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FA679-1A63-B7C0-F051-F39A74556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929" y="1534806"/>
            <a:ext cx="7042824" cy="53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8CF9D-FD51-F2CC-F0FF-C857486E4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765313"/>
            <a:ext cx="3597229" cy="5287865"/>
          </a:xfrm>
        </p:spPr>
        <p:txBody>
          <a:bodyPr>
            <a:normAutofit lnSpcReduction="10000"/>
          </a:bodyPr>
          <a:lstStyle/>
          <a:p>
            <a:pPr algn="l"/>
            <a:endParaRPr lang="en-US" dirty="0"/>
          </a:p>
          <a:p>
            <a:r>
              <a:rPr lang="en-US" sz="3200" b="1" dirty="0"/>
              <a:t>Even with the Tremendous Growth in NPs Over the Last Decade, SC Physicians are Still Equal in Number or Outnumber NPs in 21 of the 28 Rural Counties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191718-6303-3A99-9852-0FDDDAA35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736189"/>
              </p:ext>
            </p:extLst>
          </p:nvPr>
        </p:nvGraphicFramePr>
        <p:xfrm>
          <a:off x="4884163" y="106017"/>
          <a:ext cx="6764497" cy="6751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2853">
                  <a:extLst>
                    <a:ext uri="{9D8B030D-6E8A-4147-A177-3AD203B41FA5}">
                      <a16:colId xmlns:a16="http://schemas.microsoft.com/office/drawing/2014/main" val="3277259163"/>
                    </a:ext>
                  </a:extLst>
                </a:gridCol>
                <a:gridCol w="2120235">
                  <a:extLst>
                    <a:ext uri="{9D8B030D-6E8A-4147-A177-3AD203B41FA5}">
                      <a16:colId xmlns:a16="http://schemas.microsoft.com/office/drawing/2014/main" val="3949916377"/>
                    </a:ext>
                  </a:extLst>
                </a:gridCol>
                <a:gridCol w="2121409">
                  <a:extLst>
                    <a:ext uri="{9D8B030D-6E8A-4147-A177-3AD203B41FA5}">
                      <a16:colId xmlns:a16="http://schemas.microsoft.com/office/drawing/2014/main" val="1055861070"/>
                    </a:ext>
                  </a:extLst>
                </a:gridCol>
              </a:tblGrid>
              <a:tr h="12390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SC’s 28 Rural Counties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800" u="sng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Total  Physicians – 2021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Total NPs (primary and specialty care) – 2022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2906096800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Abbeville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  <a:highlight>
                            <a:srgbClr val="FFFF00"/>
                          </a:highlight>
                        </a:rPr>
                        <a:t>18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707061598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Allendale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10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2151352645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Bamberg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4270671673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Barnwell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978994960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Calhoun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079202700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Cherokee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34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454865680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Chester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23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110882480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Chesterfield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28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236900679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Clarendon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28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4097567648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Colleton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43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642179691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Darlington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69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1381634193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Dillion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30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2633850244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Edgefield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904119248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Fairfield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2138200564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Hampton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17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1606027246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Jasper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22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1863172046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Kershaw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89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2481151586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Laurens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61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246937008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Lee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042969784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McCormick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795942488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Marion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235956507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Marlboro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2877786105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Newberry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33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1301100962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Oconee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155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1470813717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Orangeburg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126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559010670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Saluda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549129472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Union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4048932080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Williamsburg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  <a:highlight>
                            <a:srgbClr val="FFFF00"/>
                          </a:highlight>
                        </a:rPr>
                        <a:t>13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326919727"/>
                  </a:ext>
                </a:extLst>
              </a:tr>
              <a:tr h="190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85" marR="43685" marT="0" marB="0"/>
                </a:tc>
                <a:extLst>
                  <a:ext uri="{0D108BD9-81ED-4DB2-BD59-A6C34878D82A}">
                    <a16:rowId xmlns:a16="http://schemas.microsoft.com/office/drawing/2014/main" val="1270816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11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795F2-7F9E-83F1-83D1-78E6A69A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8" y="91720"/>
            <a:ext cx="5165436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The previous legislation did a great job of eliminating barriers to practice in rural areas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CD336-E4F9-D412-BC9E-9FD4A512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8" y="1429078"/>
            <a:ext cx="5165436" cy="506379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2022, there were </a:t>
            </a:r>
            <a:r>
              <a:rPr lang="en-US" b="1" i="1" u="sng" dirty="0"/>
              <a:t>13,531</a:t>
            </a:r>
            <a:r>
              <a:rPr lang="en-US" dirty="0"/>
              <a:t> total physicians in South Carolina with </a:t>
            </a:r>
            <a:r>
              <a:rPr lang="en-US" b="1" i="1" u="sng" dirty="0"/>
              <a:t>5,195</a:t>
            </a:r>
            <a:r>
              <a:rPr lang="en-US" dirty="0"/>
              <a:t> practicing primary care</a:t>
            </a:r>
          </a:p>
          <a:p>
            <a:pPr lvl="8"/>
            <a:endParaRPr lang="en-US" dirty="0"/>
          </a:p>
          <a:p>
            <a:r>
              <a:rPr lang="en-US" dirty="0"/>
              <a:t>In 2022, there were a total combined number of </a:t>
            </a:r>
            <a:r>
              <a:rPr lang="en-US" b="1" i="1" u="sng" dirty="0"/>
              <a:t>7,199 </a:t>
            </a:r>
            <a:r>
              <a:rPr lang="en-US" dirty="0"/>
              <a:t>combined number of NPs (including NPs, CNMs, and CNSs) and PAs in SC</a:t>
            </a:r>
          </a:p>
          <a:p>
            <a:pPr lvl="8"/>
            <a:endParaRPr lang="en-US" dirty="0"/>
          </a:p>
          <a:p>
            <a:r>
              <a:rPr lang="en-US" dirty="0"/>
              <a:t>Primary care physicians could practice in a clinical environment with </a:t>
            </a:r>
            <a:r>
              <a:rPr lang="en-US" b="1" i="1" u="sng" dirty="0"/>
              <a:t>31,170 </a:t>
            </a:r>
            <a:r>
              <a:rPr lang="en-US" dirty="0"/>
              <a:t>NPs and PAs </a:t>
            </a:r>
          </a:p>
          <a:p>
            <a:pPr lvl="1"/>
            <a:r>
              <a:rPr lang="en-US" b="1" dirty="0"/>
              <a:t>81,000 with all physicians</a:t>
            </a:r>
            <a:r>
              <a:rPr lang="en-US" dirty="0"/>
              <a:t> </a:t>
            </a:r>
          </a:p>
          <a:p>
            <a:pPr lvl="8"/>
            <a:endParaRPr lang="en-US" dirty="0"/>
          </a:p>
          <a:p>
            <a:r>
              <a:rPr lang="en-US" dirty="0"/>
              <a:t>There are no counties in SC without a primary care physician </a:t>
            </a:r>
          </a:p>
          <a:p>
            <a:pPr lvl="8"/>
            <a:endParaRPr lang="en-US" dirty="0"/>
          </a:p>
          <a:p>
            <a:r>
              <a:rPr lang="en-US" dirty="0"/>
              <a:t>Every rural county there is room to grow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05ED4-CA1A-191C-3FB2-48E91C331EBB}"/>
              </a:ext>
            </a:extLst>
          </p:cNvPr>
          <p:cNvSpPr txBox="1"/>
          <p:nvPr/>
        </p:nvSpPr>
        <p:spPr>
          <a:xfrm>
            <a:off x="578437" y="6462501"/>
            <a:ext cx="4610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*NPs and PAs could also be supervised by a physician outside the county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83F05E-7AEC-A217-9723-F1C807EBF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282988"/>
              </p:ext>
            </p:extLst>
          </p:nvPr>
        </p:nvGraphicFramePr>
        <p:xfrm>
          <a:off x="5560859" y="281765"/>
          <a:ext cx="6309361" cy="6180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512">
                  <a:extLst>
                    <a:ext uri="{9D8B030D-6E8A-4147-A177-3AD203B41FA5}">
                      <a16:colId xmlns:a16="http://schemas.microsoft.com/office/drawing/2014/main" val="674764022"/>
                    </a:ext>
                  </a:extLst>
                </a:gridCol>
                <a:gridCol w="1444752">
                  <a:extLst>
                    <a:ext uri="{9D8B030D-6E8A-4147-A177-3AD203B41FA5}">
                      <a16:colId xmlns:a16="http://schemas.microsoft.com/office/drawing/2014/main" val="53126364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52284138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982360902"/>
                    </a:ext>
                  </a:extLst>
                </a:gridCol>
                <a:gridCol w="1655065">
                  <a:extLst>
                    <a:ext uri="{9D8B030D-6E8A-4147-A177-3AD203B41FA5}">
                      <a16:colId xmlns:a16="http://schemas.microsoft.com/office/drawing/2014/main" val="4293906512"/>
                    </a:ext>
                  </a:extLst>
                </a:gridCol>
              </a:tblGrid>
              <a:tr h="1069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u="sng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 Rural South Carolina Counites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u="sng" kern="100" dirty="0">
                          <a:effectLst/>
                        </a:rPr>
                        <a:t>#</a:t>
                      </a:r>
                      <a:r>
                        <a:rPr lang="en-US" sz="1200" u="sng" kern="100" dirty="0">
                          <a:effectLst/>
                        </a:rPr>
                        <a:t> of Primary Care Physicians (does not include other specialties) 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100" dirty="0">
                          <a:effectLst/>
                        </a:rPr>
                        <a:t># of NPs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100" dirty="0">
                          <a:effectLst/>
                        </a:rPr>
                        <a:t># of PAs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u="sng" kern="100" dirty="0">
                          <a:effectLst/>
                        </a:rPr>
                        <a:t># of APPs Existing Primary Care Physicians Could Supervise (total physicians X 6)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408700416"/>
                  </a:ext>
                </a:extLst>
              </a:tr>
              <a:tr h="1845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br>
                        <a:rPr lang="en-US" sz="800" kern="100" dirty="0">
                          <a:effectLst/>
                        </a:rPr>
                      </a:br>
                      <a:r>
                        <a:rPr lang="en-US" sz="800" kern="100" dirty="0">
                          <a:effectLst/>
                        </a:rPr>
                        <a:t>Abbeville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</a:rPr>
                        <a:t>13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78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071234556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Allendale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54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577740653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Bamberg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30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906678165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Barnwell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48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184865779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Calhoun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6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679346521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Cherokee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174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883042104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Chester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>
                          <a:effectLst/>
                        </a:rPr>
                        <a:t>60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48090751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Chesterfield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90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337922190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Clarendon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>
                          <a:effectLst/>
                        </a:rPr>
                        <a:t>96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36336084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Colleton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162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198987290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Darlington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>
                          <a:effectLst/>
                        </a:rPr>
                        <a:t>246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579435059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</a:rPr>
                        <a:t>Dillon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126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479988968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Edgefield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</a:rPr>
                        <a:t>9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84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718425560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Fairfield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>
                          <a:effectLst/>
                        </a:rPr>
                        <a:t>36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807152057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Hampton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896403672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Jasper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36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49976472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Kershaw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252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810549578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Laurens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204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533153862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Lee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18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959689984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McCormick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24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213524058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Marion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72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643682259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Marlboro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72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730440182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Newberry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132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481064350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Oconee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432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050822911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Orangeburg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53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318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164597550"/>
                  </a:ext>
                </a:extLst>
              </a:tr>
              <a:tr h="459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</a:rPr>
                        <a:t>Saluda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36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656012284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Union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4294724861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Williamsburg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09748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4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B378-B5FF-9181-CFA2-C59CB972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NPs and Physicians practice in the same areas of the state</a:t>
            </a:r>
          </a:p>
        </p:txBody>
      </p:sp>
    </p:spTree>
    <p:extLst>
      <p:ext uri="{BB962C8B-B14F-4D97-AF65-F5344CB8AC3E}">
        <p14:creationId xmlns:p14="http://schemas.microsoft.com/office/powerpoint/2010/main" val="270265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D8A9-1BC3-FEC2-DA01-8E3D1B91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Percent of NPs (total) and Physicians (Total) Practicing in Rural SC Counties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18B46-0FDB-F1E5-BDDB-E7F3867B6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6044"/>
            <a:ext cx="5180013" cy="1017804"/>
          </a:xfrm>
        </p:spPr>
        <p:txBody>
          <a:bodyPr/>
          <a:lstStyle/>
          <a:p>
            <a:pPr algn="ctr"/>
            <a:r>
              <a:rPr lang="en-US" dirty="0"/>
              <a:t>10.7% of NPs Practice in Rural SC Counties	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277D1C-267A-9A18-A4C3-841A1A9476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8624" y="2505075"/>
            <a:ext cx="5321690" cy="429797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60380-1D41-2AE6-C7ED-A1F70088D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6.7% of Total Physicians practice in rural SC counties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4380AF-BA9F-6C28-992E-DA7280183D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199" y="2732566"/>
            <a:ext cx="5528025" cy="41254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561164-C4A0-7C6C-E597-1C070EEE6E99}"/>
              </a:ext>
            </a:extLst>
          </p:cNvPr>
          <p:cNvSpPr txBox="1"/>
          <p:nvPr/>
        </p:nvSpPr>
        <p:spPr>
          <a:xfrm>
            <a:off x="6172199" y="6074229"/>
            <a:ext cx="354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Rural Physicians, (excluding federal physicians) 909 </a:t>
            </a:r>
          </a:p>
        </p:txBody>
      </p:sp>
    </p:spTree>
    <p:extLst>
      <p:ext uri="{BB962C8B-B14F-4D97-AF65-F5344CB8AC3E}">
        <p14:creationId xmlns:p14="http://schemas.microsoft.com/office/powerpoint/2010/main" val="1515662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161C-3C93-8691-46D9-0CB8B35D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Percent of NPs (total) and </a:t>
            </a:r>
            <a:r>
              <a:rPr lang="en-US" b="1" i="1" dirty="0"/>
              <a:t>Primary Care </a:t>
            </a:r>
            <a:r>
              <a:rPr lang="en-US" dirty="0"/>
              <a:t>Physicians Practicing in Rural SC Counties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501AF-4A5A-D71C-E478-3AF51D76B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87084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10.7% of NPs Practice in Rural SC Counties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5DFDB7-2F8E-CEFE-2A7B-8F0730DB5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102047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9600" dirty="0"/>
              <a:t>9.6% of Primary Care Physicians Practice in rural SC counties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67C24D-FE81-D72F-73CD-5DE9E03878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626822"/>
            <a:ext cx="5183188" cy="4156363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1936054-C4E0-D510-5411-8158D1B88D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60875" y="2419005"/>
            <a:ext cx="5157787" cy="4438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F24765-B5BA-2D21-4240-C7EA24C6A184}"/>
              </a:ext>
            </a:extLst>
          </p:cNvPr>
          <p:cNvSpPr txBox="1"/>
          <p:nvPr/>
        </p:nvSpPr>
        <p:spPr>
          <a:xfrm>
            <a:off x="6375862" y="6051665"/>
            <a:ext cx="2780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Rural Primary Care Physicians 499 </a:t>
            </a:r>
            <a:r>
              <a:rPr lang="en-US" sz="1400" dirty="0"/>
              <a:t>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0429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02237-C134-1236-7E50-39102CE3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Percent of NPs (total) and </a:t>
            </a:r>
            <a:r>
              <a:rPr lang="en-US" b="1" i="1" dirty="0"/>
              <a:t>Family Medicine</a:t>
            </a:r>
            <a:r>
              <a:rPr lang="en-US" b="1" dirty="0"/>
              <a:t> </a:t>
            </a:r>
            <a:r>
              <a:rPr lang="en-US" dirty="0"/>
              <a:t>Physicians Practicing in Rural SC Counties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7DF4A-14B2-0740-351F-F17C5E6C1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69657"/>
            <a:ext cx="5157787" cy="823913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algn="ctr"/>
            <a:r>
              <a:rPr lang="en-US" sz="2800" dirty="0"/>
              <a:t>10.7% of NPs practice in rural SC counties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C53D2-E642-FA95-F373-85E6CA772A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75723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13.4% of Family Medicine Physicians Practice in Rural SC Counties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21BDBA-646B-3158-E6A3-1BA9ED986E6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505075"/>
            <a:ext cx="5183188" cy="3498629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67A014DB-5CC0-3709-E56E-FD88EDE2E6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5163" y="2352502"/>
            <a:ext cx="5507037" cy="3837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CFFF2-63DF-5617-C24D-C6A72617463F}"/>
              </a:ext>
            </a:extLst>
          </p:cNvPr>
          <p:cNvSpPr txBox="1"/>
          <p:nvPr/>
        </p:nvSpPr>
        <p:spPr>
          <a:xfrm>
            <a:off x="6425738" y="5370022"/>
            <a:ext cx="2510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Rural Family Practice 276 </a:t>
            </a:r>
          </a:p>
        </p:txBody>
      </p:sp>
    </p:spTree>
    <p:extLst>
      <p:ext uri="{BB962C8B-B14F-4D97-AF65-F5344CB8AC3E}">
        <p14:creationId xmlns:p14="http://schemas.microsoft.com/office/powerpoint/2010/main" val="1235061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89C3-9110-9D27-2F74-CF6B47E3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Granting independent practice in other states has not solved the issue</a:t>
            </a:r>
          </a:p>
        </p:txBody>
      </p:sp>
    </p:spTree>
    <p:extLst>
      <p:ext uri="{BB962C8B-B14F-4D97-AF65-F5344CB8AC3E}">
        <p14:creationId xmlns:p14="http://schemas.microsoft.com/office/powerpoint/2010/main" val="4216543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5579D9-E102-A4AE-7FB0-6B250AF7C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72291-0454-5171-1B3A-C878BA8CA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656" y="365124"/>
            <a:ext cx="10909640" cy="1368614"/>
          </a:xfrm>
        </p:spPr>
        <p:txBody>
          <a:bodyPr anchor="ctr">
            <a:normAutofit fontScale="90000"/>
          </a:bodyPr>
          <a:lstStyle/>
          <a:p>
            <a:r>
              <a:rPr lang="en-US" sz="4100" dirty="0"/>
              <a:t>Physicians and NPs Practice in the Same Areas of the State, Regardless of Scope of Practice Laws </a:t>
            </a:r>
            <a:br>
              <a:rPr lang="en-US" sz="4100" dirty="0"/>
            </a:br>
            <a:r>
              <a:rPr lang="en-US" sz="3600" dirty="0"/>
              <a:t>(Arizona passed independent practice in 2002)</a:t>
            </a:r>
            <a:endParaRPr lang="en-US" sz="41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EE73F4-7029-8132-B680-AC8D49CE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81" y="1975495"/>
            <a:ext cx="4107626" cy="4735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94119-F490-5B94-BA1F-1D7101758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060" y="3204307"/>
            <a:ext cx="6608755" cy="2125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8A7B7E-E776-E1A0-C9E6-886587A632FD}"/>
              </a:ext>
            </a:extLst>
          </p:cNvPr>
          <p:cNvSpPr txBox="1"/>
          <p:nvPr/>
        </p:nvSpPr>
        <p:spPr>
          <a:xfrm>
            <a:off x="5682726" y="6185356"/>
            <a:ext cx="60981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https://crh.arizona.edu/sites/default/files/2022-04/AZ_Workforce_Trend_Analysis_2007-10_0.pdf</a:t>
            </a:r>
          </a:p>
          <a:p>
            <a:r>
              <a:rPr lang="en-US" sz="1100" dirty="0"/>
              <a:t>https://crh.arizona.edu/sites/default/files/2022-04/PA_NP_CNM_workforce_report.pdf</a:t>
            </a:r>
          </a:p>
        </p:txBody>
      </p:sp>
    </p:spTree>
    <p:extLst>
      <p:ext uri="{BB962C8B-B14F-4D97-AF65-F5344CB8AC3E}">
        <p14:creationId xmlns:p14="http://schemas.microsoft.com/office/powerpoint/2010/main" val="400713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42F5C-C6B3-8749-683C-A178BDFBD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en-US" sz="2600" dirty="0"/>
              <a:t>Physicians and NPs Practice in the Same Areas of the State, Regardless of Scope of Practice Laws (Oregon expanded practice in 1979 and independent in 1994)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0A050-86F8-9D13-517F-FE8B17A3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55312"/>
            <a:ext cx="7214616" cy="55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8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6BEC-1387-79C1-47DD-7C9DB9FCF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4900"/>
            <a:ext cx="9144000" cy="81403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If We Are Solving for Increased Access to Primary Care in Rural Areas….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A3E4F-60D5-C4F8-096A-B6B57E84C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71961"/>
            <a:ext cx="9303834" cy="5397190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Show that only a fraction of NPs provide primary care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If they were going to help rural primary care, NPs could have done so under existing law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NPs and Physicians practice in the same areas of the state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Granting independent practice in other states has not solved the issue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Granting independent practice will not solve the issue in SC Either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There are better solutions</a:t>
            </a:r>
          </a:p>
        </p:txBody>
      </p:sp>
    </p:spTree>
    <p:extLst>
      <p:ext uri="{BB962C8B-B14F-4D97-AF65-F5344CB8AC3E}">
        <p14:creationId xmlns:p14="http://schemas.microsoft.com/office/powerpoint/2010/main" val="4214327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B5EE-94A6-8B2A-62ED-30C901C6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/>
              <a:t>Another Study Showing NPs Do Not Move to Rural Areas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62BBB-58BE-CAC5-FE45-7B9445DF2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The Graduate Nurse Education Demonstration Project</a:t>
            </a:r>
          </a:p>
          <a:p>
            <a:pPr lvl="2"/>
            <a:r>
              <a:rPr lang="en-US" dirty="0"/>
              <a:t>Federally funded project through the Centers for Medicare and Medicaid Services</a:t>
            </a:r>
          </a:p>
          <a:p>
            <a:pPr lvl="8"/>
            <a:endParaRPr lang="en-US" dirty="0"/>
          </a:p>
          <a:p>
            <a:r>
              <a:rPr lang="en-US" dirty="0"/>
              <a:t>5 nursing schools </a:t>
            </a:r>
          </a:p>
          <a:p>
            <a:pPr lvl="2"/>
            <a:r>
              <a:rPr lang="en-US" dirty="0"/>
              <a:t>Received a total of $176,377,493 with a stated goal of directing new Nurse Practitioners to rural and underserved areas</a:t>
            </a:r>
          </a:p>
          <a:p>
            <a:pPr lvl="8"/>
            <a:endParaRPr lang="en-US" dirty="0"/>
          </a:p>
          <a:p>
            <a:r>
              <a:rPr lang="en-US" dirty="0"/>
              <a:t> After 5 years…</a:t>
            </a:r>
          </a:p>
          <a:p>
            <a:pPr lvl="1"/>
            <a:r>
              <a:rPr lang="en-US" b="1" dirty="0"/>
              <a:t>Only 9% of NPs went to rural areas</a:t>
            </a:r>
          </a:p>
          <a:p>
            <a:pPr lvl="8"/>
            <a:endParaRPr lang="en-US" dirty="0"/>
          </a:p>
          <a:p>
            <a:r>
              <a:rPr lang="en-US" dirty="0"/>
              <a:t>Exit interviews indicated that Nurse Practitioners chose practices in which they could get the schedule they wanted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9AA8F-4654-941E-9C04-CAA6DD3B0FD7}"/>
              </a:ext>
            </a:extLst>
          </p:cNvPr>
          <p:cNvSpPr txBox="1"/>
          <p:nvPr/>
        </p:nvSpPr>
        <p:spPr>
          <a:xfrm>
            <a:off x="2133600" y="6305550"/>
            <a:ext cx="704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https://www.cms.gov/priorities/innovation/files/reports/gne-final-eval-rpt.pdf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6905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EB8C0-C42A-AC9A-C0EA-ABD42AA71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204596"/>
            <a:ext cx="5294716" cy="24488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2DC635C-CE8F-19CA-9649-63EDC5FCB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775007"/>
            <a:ext cx="5294715" cy="530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00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EBA53-0AA3-0EA6-73AD-588AD686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1" y="170412"/>
            <a:ext cx="11990210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u="sng" dirty="0"/>
              <a:t>Independent Practice Does Not Reduce Wait Times</a:t>
            </a:r>
            <a:endParaRPr lang="en-US" b="1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BA7785-5D9E-3335-254F-EAB6110BC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9005" b="-1"/>
          <a:stretch>
            <a:fillRect/>
          </a:stretch>
        </p:blipFill>
        <p:spPr>
          <a:xfrm>
            <a:off x="198741" y="1789044"/>
            <a:ext cx="5803323" cy="451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AD094-75D7-9BD8-B1CB-F70101B5D9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851" b="-2"/>
          <a:stretch>
            <a:fillRect/>
          </a:stretch>
        </p:blipFill>
        <p:spPr>
          <a:xfrm>
            <a:off x="6189934" y="1499142"/>
            <a:ext cx="5803323" cy="4801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542064C-D39C-FC70-50B1-A0447AAE61E3}"/>
                  </a:ext>
                </a:extLst>
              </p14:cNvPr>
              <p14:cNvContentPartPr/>
              <p14:nvPr/>
            </p14:nvContentPartPr>
            <p14:xfrm>
              <a:off x="403680" y="2559360"/>
              <a:ext cx="469080" cy="24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542064C-D39C-FC70-50B1-A0447AAE6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680" y="2451360"/>
                <a:ext cx="5767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BB05DA6-5C1D-8E49-27DD-74F5E8CD348B}"/>
                  </a:ext>
                </a:extLst>
              </p14:cNvPr>
              <p14:cNvContentPartPr/>
              <p14:nvPr/>
            </p14:nvContentPartPr>
            <p14:xfrm>
              <a:off x="403680" y="2788320"/>
              <a:ext cx="485640" cy="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BB05DA6-5C1D-8E49-27DD-74F5E8CD348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9680" y="2680680"/>
                <a:ext cx="59328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6DA30CE-3598-3782-BC9B-390E1D0D5207}"/>
                  </a:ext>
                </a:extLst>
              </p14:cNvPr>
              <p14:cNvContentPartPr/>
              <p14:nvPr/>
            </p14:nvContentPartPr>
            <p14:xfrm>
              <a:off x="167160" y="2985960"/>
              <a:ext cx="71856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6DA30CE-3598-3782-BC9B-390E1D0D52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520" y="2878320"/>
                <a:ext cx="82620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9C71ADE-8D81-0FAF-3EF9-3D1079B02991}"/>
                  </a:ext>
                </a:extLst>
              </p14:cNvPr>
              <p14:cNvContentPartPr/>
              <p14:nvPr/>
            </p14:nvContentPartPr>
            <p14:xfrm>
              <a:off x="434280" y="4045440"/>
              <a:ext cx="410760" cy="16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9C71ADE-8D81-0FAF-3EF9-3D1079B029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0280" y="3937800"/>
                <a:ext cx="51840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FEED018-3B57-3B1F-512E-D66204E8B464}"/>
                  </a:ext>
                </a:extLst>
              </p14:cNvPr>
              <p14:cNvContentPartPr/>
              <p14:nvPr/>
            </p14:nvContentPartPr>
            <p14:xfrm>
              <a:off x="190200" y="4423440"/>
              <a:ext cx="695880" cy="88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FEED018-3B57-3B1F-512E-D66204E8B46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200" y="4315800"/>
                <a:ext cx="80352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9BB9626-223F-FF9C-34FD-45909AE91EDE}"/>
                  </a:ext>
                </a:extLst>
              </p14:cNvPr>
              <p14:cNvContentPartPr/>
              <p14:nvPr/>
            </p14:nvContentPartPr>
            <p14:xfrm>
              <a:off x="304680" y="5025720"/>
              <a:ext cx="583560" cy="3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9BB9626-223F-FF9C-34FD-45909AE91ED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0680" y="4918080"/>
                <a:ext cx="691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73EE261-AFC8-7E22-0D75-FA396657C5DC}"/>
                  </a:ext>
                </a:extLst>
              </p14:cNvPr>
              <p14:cNvContentPartPr/>
              <p14:nvPr/>
            </p14:nvContentPartPr>
            <p14:xfrm>
              <a:off x="403680" y="2343000"/>
              <a:ext cx="498960" cy="34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73EE261-AFC8-7E22-0D75-FA396657C5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9680" y="2235360"/>
                <a:ext cx="60660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EAA6EB7-AF6B-9044-E474-D8270427436A}"/>
                  </a:ext>
                </a:extLst>
              </p14:cNvPr>
              <p14:cNvContentPartPr/>
              <p14:nvPr/>
            </p14:nvContentPartPr>
            <p14:xfrm>
              <a:off x="228000" y="3390240"/>
              <a:ext cx="670320" cy="46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EAA6EB7-AF6B-9044-E474-D8270427436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4360" y="3282240"/>
                <a:ext cx="7779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2FAFFF3-003A-2051-D810-40789D60A951}"/>
                  </a:ext>
                </a:extLst>
              </p14:cNvPr>
              <p14:cNvContentPartPr/>
              <p14:nvPr/>
            </p14:nvContentPartPr>
            <p14:xfrm>
              <a:off x="7596540" y="2552160"/>
              <a:ext cx="380880" cy="16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2FAFFF3-003A-2051-D810-40789D60A95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42900" y="2444160"/>
                <a:ext cx="4885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79F7F8E-2B10-A4EA-F1AB-870DEBE17771}"/>
                  </a:ext>
                </a:extLst>
              </p14:cNvPr>
              <p14:cNvContentPartPr/>
              <p14:nvPr/>
            </p14:nvContentPartPr>
            <p14:xfrm>
              <a:off x="9120780" y="339780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79F7F8E-2B10-A4EA-F1AB-870DEBE1777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066780" y="32901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4D1F669-F4AF-E0BF-F0F8-5211053C59ED}"/>
                  </a:ext>
                </a:extLst>
              </p14:cNvPr>
              <p14:cNvContentPartPr/>
              <p14:nvPr/>
            </p14:nvContentPartPr>
            <p14:xfrm>
              <a:off x="9097740" y="3397440"/>
              <a:ext cx="362520" cy="9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4D1F669-F4AF-E0BF-F0F8-5211053C59E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044100" y="3289800"/>
                <a:ext cx="47016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0812708-042D-104F-9737-FC13E0BBCE4A}"/>
                  </a:ext>
                </a:extLst>
              </p14:cNvPr>
              <p14:cNvContentPartPr/>
              <p14:nvPr/>
            </p14:nvContentPartPr>
            <p14:xfrm>
              <a:off x="10759500" y="2185320"/>
              <a:ext cx="349920" cy="39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0812708-042D-104F-9737-FC13E0BBCE4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705500" y="2077320"/>
                <a:ext cx="4575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35D17F2-C710-E5A5-35B8-30A8A169D4BA}"/>
                  </a:ext>
                </a:extLst>
              </p14:cNvPr>
              <p14:cNvContentPartPr/>
              <p14:nvPr/>
            </p14:nvContentPartPr>
            <p14:xfrm>
              <a:off x="10759500" y="3808920"/>
              <a:ext cx="471960" cy="16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35D17F2-C710-E5A5-35B8-30A8A169D4B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705500" y="3701280"/>
                <a:ext cx="57960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8A98588-6DA1-23A0-F81C-94823EDF5A00}"/>
                  </a:ext>
                </a:extLst>
              </p14:cNvPr>
              <p14:cNvContentPartPr/>
              <p14:nvPr/>
            </p14:nvContentPartPr>
            <p14:xfrm>
              <a:off x="8282700" y="2186760"/>
              <a:ext cx="1066680" cy="39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8A98588-6DA1-23A0-F81C-94823EDF5A0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28700" y="2078760"/>
                <a:ext cx="117432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A6C6182-22AC-955C-908A-55BAA2A38926}"/>
                  </a:ext>
                </a:extLst>
              </p14:cNvPr>
              <p14:cNvContentPartPr/>
              <p14:nvPr/>
            </p14:nvContentPartPr>
            <p14:xfrm>
              <a:off x="9631260" y="3070200"/>
              <a:ext cx="478800" cy="31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A6C6182-22AC-955C-908A-55BAA2A3892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577620" y="2962200"/>
                <a:ext cx="58644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2691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C957-EC3F-1017-00F5-676D07DF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Granting independent practice will not solve the issue in SC either</a:t>
            </a:r>
          </a:p>
        </p:txBody>
      </p:sp>
    </p:spTree>
    <p:extLst>
      <p:ext uri="{BB962C8B-B14F-4D97-AF65-F5344CB8AC3E}">
        <p14:creationId xmlns:p14="http://schemas.microsoft.com/office/powerpoint/2010/main" val="3137008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B6F1F-6A56-C26C-10CE-EA7F3D9BA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5993B-1D01-2E14-FB0D-AF93FCCA8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 2036, Total Supply will Exceed Demand for NPs in South Carolina by over 200%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87470B-15FD-1E6B-5574-AFEE68083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61" y="643466"/>
            <a:ext cx="5726210" cy="55687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2CA4D9-FACD-17AF-193B-7EC9D571A80F}"/>
              </a:ext>
            </a:extLst>
          </p:cNvPr>
          <p:cNvSpPr/>
          <p:nvPr/>
        </p:nvSpPr>
        <p:spPr>
          <a:xfrm>
            <a:off x="9115425" y="1977716"/>
            <a:ext cx="1915346" cy="10521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AD08F2-41E9-0A2B-DEF9-2D4862E92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DFF05-B499-7003-B2A0-F7698003C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South Carolina Will Have One of the Larger Surpluses of NPs by 2036  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0E2C2E8-761A-FC49-4BB3-EF7A8C166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61" y="643466"/>
            <a:ext cx="5726210" cy="5568739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80B3276-02F2-C9FF-79CE-7258483B70C3}"/>
              </a:ext>
            </a:extLst>
          </p:cNvPr>
          <p:cNvSpPr/>
          <p:nvPr/>
        </p:nvSpPr>
        <p:spPr>
          <a:xfrm rot="14025303">
            <a:off x="5265540" y="5239512"/>
            <a:ext cx="310896" cy="484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5DD00E9-80DC-ACE5-25B8-71FA975E7319}"/>
              </a:ext>
            </a:extLst>
          </p:cNvPr>
          <p:cNvSpPr/>
          <p:nvPr/>
        </p:nvSpPr>
        <p:spPr>
          <a:xfrm rot="7552617">
            <a:off x="8625258" y="4157473"/>
            <a:ext cx="310896" cy="484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76F5D78-F769-1EF3-5CC0-F6C960064A86}"/>
              </a:ext>
            </a:extLst>
          </p:cNvPr>
          <p:cNvSpPr/>
          <p:nvPr/>
        </p:nvSpPr>
        <p:spPr>
          <a:xfrm>
            <a:off x="6963277" y="3316995"/>
            <a:ext cx="310896" cy="484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51975B5-B056-BE8D-3702-CA4B39F29A32}"/>
              </a:ext>
            </a:extLst>
          </p:cNvPr>
          <p:cNvSpPr/>
          <p:nvPr/>
        </p:nvSpPr>
        <p:spPr>
          <a:xfrm rot="16819108">
            <a:off x="5415355" y="3772670"/>
            <a:ext cx="310896" cy="484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CB5C498-197E-7CCF-C0E8-3F41F249429B}"/>
              </a:ext>
            </a:extLst>
          </p:cNvPr>
          <p:cNvSpPr/>
          <p:nvPr/>
        </p:nvSpPr>
        <p:spPr>
          <a:xfrm rot="1037756">
            <a:off x="7879573" y="3594570"/>
            <a:ext cx="310896" cy="4846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2AA4164-6A3E-363E-20B5-E62DEC94E5E9}"/>
              </a:ext>
            </a:extLst>
          </p:cNvPr>
          <p:cNvSpPr/>
          <p:nvPr/>
        </p:nvSpPr>
        <p:spPr>
          <a:xfrm rot="15847553">
            <a:off x="5522493" y="4336235"/>
            <a:ext cx="310896" cy="4846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499A8CA-2785-1BC0-D82E-C173478371D5}"/>
              </a:ext>
            </a:extLst>
          </p:cNvPr>
          <p:cNvSpPr/>
          <p:nvPr/>
        </p:nvSpPr>
        <p:spPr>
          <a:xfrm rot="8619193">
            <a:off x="8281036" y="4910361"/>
            <a:ext cx="310896" cy="4846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998A786-AE0D-2818-C625-790398266ADF}"/>
              </a:ext>
            </a:extLst>
          </p:cNvPr>
          <p:cNvSpPr/>
          <p:nvPr/>
        </p:nvSpPr>
        <p:spPr>
          <a:xfrm rot="12634851">
            <a:off x="6782543" y="5088668"/>
            <a:ext cx="310896" cy="4846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EA9CA-BCC6-6E40-3249-5809AD33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5190D-5D8B-662D-3B74-60371C17C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en-US" sz="3100" dirty="0">
                <a:solidFill>
                  <a:srgbClr val="FFFFFF"/>
                </a:solidFill>
              </a:rPr>
              <a:t>Meanwhile, SC is Projected to Have a Shortage of RNs in  2036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49EFA9B-D3C8-05FF-E595-4D3D450A5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57" y="467208"/>
            <a:ext cx="6091089" cy="5923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1121C7-ADB8-1818-7D21-8D4F6E9F7693}"/>
              </a:ext>
            </a:extLst>
          </p:cNvPr>
          <p:cNvSpPr/>
          <p:nvPr/>
        </p:nvSpPr>
        <p:spPr>
          <a:xfrm>
            <a:off x="9153524" y="1990725"/>
            <a:ext cx="2007321" cy="1037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A606C-6A33-18A1-0E62-48A51FCCE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BABC8-C378-DDA5-1BC7-540B36C8C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888" y="1709692"/>
            <a:ext cx="2880828" cy="3071906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400" dirty="0">
                <a:solidFill>
                  <a:srgbClr val="FFFFFF"/>
                </a:solidFill>
              </a:rPr>
              <a:t>With South Carolina Having One of the Largest Shortages of RNs in the Country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E8762E-D79F-0A71-6C93-F1C9FE512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57" y="467208"/>
            <a:ext cx="6091089" cy="5923584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A7F0C91E-86B3-E027-0663-C14B9217DE79}"/>
              </a:ext>
            </a:extLst>
          </p:cNvPr>
          <p:cNvSpPr/>
          <p:nvPr/>
        </p:nvSpPr>
        <p:spPr>
          <a:xfrm rot="8427740">
            <a:off x="8233990" y="5040322"/>
            <a:ext cx="310896" cy="484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91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5A6BFE-0362-2B43-B018-D07272F28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33407-E7BD-F4E2-D648-469A8193A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566" y="1216914"/>
            <a:ext cx="2880828" cy="3071906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100" dirty="0">
                <a:solidFill>
                  <a:srgbClr val="FFFFFF"/>
                </a:solidFill>
              </a:rPr>
              <a:t>In Fact, by 2037, South Carolina is Projected to Have the 4</a:t>
            </a:r>
            <a:r>
              <a:rPr lang="en-US" sz="3100" baseline="30000" dirty="0">
                <a:solidFill>
                  <a:srgbClr val="FFFFFF"/>
                </a:solidFill>
              </a:rPr>
              <a:t>th</a:t>
            </a:r>
            <a:r>
              <a:rPr lang="en-US" sz="3100" dirty="0">
                <a:solidFill>
                  <a:srgbClr val="FFFFFF"/>
                </a:solidFill>
              </a:rPr>
              <a:t> Largest Shortage of RNs in the Country </a:t>
            </a:r>
            <a:br>
              <a:rPr lang="en-US" sz="3100" dirty="0">
                <a:solidFill>
                  <a:srgbClr val="FFFFFF"/>
                </a:solidFill>
              </a:rPr>
            </a:br>
            <a:endParaRPr lang="en-US" sz="31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AD8F7-C02E-1C61-655C-7189ABA8A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794174"/>
            <a:ext cx="7225748" cy="32696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08D5286-8DCC-CB63-B5BE-788655316321}"/>
                  </a:ext>
                </a:extLst>
              </p14:cNvPr>
              <p14:cNvContentPartPr/>
              <p14:nvPr/>
            </p14:nvContentPartPr>
            <p14:xfrm>
              <a:off x="4995318" y="3193264"/>
              <a:ext cx="3564360" cy="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08D5286-8DCC-CB63-B5BE-7886553163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1318" y="2977264"/>
                <a:ext cx="367200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8701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93933-720D-8195-5F9B-C023B5C9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FF7D60-EEA8-C786-F3C0-5E8BA23B0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Also, There is a Projected Shortage of Family Physicians South Carolina in 2036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E027DD2-A67B-F8CF-8CD2-F603CCFBB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9730"/>
            <a:ext cx="5608320" cy="54540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3D7D36-53A5-48BF-13EC-7D9341E0AF6D}"/>
              </a:ext>
            </a:extLst>
          </p:cNvPr>
          <p:cNvSpPr/>
          <p:nvPr/>
        </p:nvSpPr>
        <p:spPr>
          <a:xfrm>
            <a:off x="9848861" y="2034866"/>
            <a:ext cx="1915346" cy="1108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5439-0E1A-47C0-4A4F-AAF3AA91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Data show that only a fraction of NPs provide primary care</a:t>
            </a:r>
          </a:p>
        </p:txBody>
      </p:sp>
    </p:spTree>
    <p:extLst>
      <p:ext uri="{BB962C8B-B14F-4D97-AF65-F5344CB8AC3E}">
        <p14:creationId xmlns:p14="http://schemas.microsoft.com/office/powerpoint/2010/main" val="1576215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1A7F-A469-85BF-415C-0AFDBC9C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There are better solutions</a:t>
            </a:r>
          </a:p>
        </p:txBody>
      </p:sp>
    </p:spTree>
    <p:extLst>
      <p:ext uri="{BB962C8B-B14F-4D97-AF65-F5344CB8AC3E}">
        <p14:creationId xmlns:p14="http://schemas.microsoft.com/office/powerpoint/2010/main" val="3177433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0DB7B-57AD-B2F0-5C5D-2524775FB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387F7E-54A7-C709-C0EE-F39E1CFF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Looking to the Future (and use of resources)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47275-D27C-AB3D-8BB3-4B8E0D28B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49812"/>
            <a:ext cx="5421030" cy="434890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Instead of trying to replace Family Medicine doctors with Nurse Practitioners (not in the best interest of patients) we should try to do the following: </a:t>
            </a:r>
          </a:p>
          <a:p>
            <a:pPr marL="0" indent="0">
              <a:buNone/>
            </a:pPr>
            <a:endParaRPr lang="en-US" sz="2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Encourage retaining Registered Nurses (instead of the progression to NP – which has a surplus!)</a:t>
            </a:r>
          </a:p>
          <a:p>
            <a:pPr marL="0" indent="0">
              <a:buNone/>
            </a:pPr>
            <a:endParaRPr lang="en-US" sz="2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Produce more Family Medicine (and Primary Care) Physicians! </a:t>
            </a:r>
            <a:br>
              <a:rPr lang="en-US" sz="1800" dirty="0">
                <a:solidFill>
                  <a:schemeClr val="tx2"/>
                </a:solidFill>
              </a:rPr>
            </a:b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Stethoscope">
            <a:extLst>
              <a:ext uri="{FF2B5EF4-FFF2-40B4-BE49-F238E27FC236}">
                <a16:creationId xmlns:a16="http://schemas.microsoft.com/office/drawing/2014/main" id="{7A28F3C0-6320-D84F-341F-AE115D818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039A-1281-DBDE-04FE-415B708F0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0115"/>
            <a:ext cx="10515600" cy="925286"/>
          </a:xfrm>
        </p:spPr>
        <p:txBody>
          <a:bodyPr>
            <a:normAutofit/>
          </a:bodyPr>
          <a:lstStyle/>
          <a:p>
            <a:r>
              <a:rPr lang="en-US" dirty="0"/>
              <a:t>South Carolina’s Medical Schools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7E17C-C6DC-5C2B-7DD0-412240074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58687"/>
            <a:ext cx="10515600" cy="46309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F9F91-1A80-57FF-0EEA-F81D0CA12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458687"/>
            <a:ext cx="10515599" cy="526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75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03C5A-EF3E-1B0F-B841-28A6BC8D6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EFC5E01-67B2-BA39-C260-914743161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6DD866-ACDC-B4C0-7074-299D29DD9938}"/>
              </a:ext>
            </a:extLst>
          </p:cNvPr>
          <p:cNvSpPr txBox="1"/>
          <p:nvPr/>
        </p:nvSpPr>
        <p:spPr>
          <a:xfrm>
            <a:off x="98764" y="6778868"/>
            <a:ext cx="103697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96820-0142-18CA-1E28-B3A01A6CBCA6}"/>
              </a:ext>
            </a:extLst>
          </p:cNvPr>
          <p:cNvSpPr txBox="1"/>
          <p:nvPr/>
        </p:nvSpPr>
        <p:spPr>
          <a:xfrm>
            <a:off x="2464904" y="1451112"/>
            <a:ext cx="8003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the last decade, South Carolina medical schools have placed an emphasis on admitting South Carolina residents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5CB3D-8CB9-4D2B-AE4C-AB6E11C985C9}"/>
              </a:ext>
            </a:extLst>
          </p:cNvPr>
          <p:cNvSpPr txBox="1"/>
          <p:nvPr/>
        </p:nvSpPr>
        <p:spPr>
          <a:xfrm>
            <a:off x="2295938" y="237745"/>
            <a:ext cx="784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SC Medical Schools Accepting More In-State Students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D13837-42B7-98BB-A341-12DB0DF57E64}"/>
              </a:ext>
            </a:extLst>
          </p:cNvPr>
          <p:cNvGraphicFramePr>
            <a:graphicFrameLocks noGrp="1"/>
          </p:cNvGraphicFramePr>
          <p:nvPr/>
        </p:nvGraphicFramePr>
        <p:xfrm>
          <a:off x="2295938" y="2256181"/>
          <a:ext cx="8172555" cy="3717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393">
                  <a:extLst>
                    <a:ext uri="{9D8B030D-6E8A-4147-A177-3AD203B41FA5}">
                      <a16:colId xmlns:a16="http://schemas.microsoft.com/office/drawing/2014/main" val="299791782"/>
                    </a:ext>
                  </a:extLst>
                </a:gridCol>
                <a:gridCol w="1658985">
                  <a:extLst>
                    <a:ext uri="{9D8B030D-6E8A-4147-A177-3AD203B41FA5}">
                      <a16:colId xmlns:a16="http://schemas.microsoft.com/office/drawing/2014/main" val="1827827867"/>
                    </a:ext>
                  </a:extLst>
                </a:gridCol>
                <a:gridCol w="1743770">
                  <a:extLst>
                    <a:ext uri="{9D8B030D-6E8A-4147-A177-3AD203B41FA5}">
                      <a16:colId xmlns:a16="http://schemas.microsoft.com/office/drawing/2014/main" val="1914457059"/>
                    </a:ext>
                  </a:extLst>
                </a:gridCol>
                <a:gridCol w="1749888">
                  <a:extLst>
                    <a:ext uri="{9D8B030D-6E8A-4147-A177-3AD203B41FA5}">
                      <a16:colId xmlns:a16="http://schemas.microsoft.com/office/drawing/2014/main" val="4123858778"/>
                    </a:ext>
                  </a:extLst>
                </a:gridCol>
                <a:gridCol w="1509519">
                  <a:extLst>
                    <a:ext uri="{9D8B030D-6E8A-4147-A177-3AD203B41FA5}">
                      <a16:colId xmlns:a16="http://schemas.microsoft.com/office/drawing/2014/main" val="2448168497"/>
                    </a:ext>
                  </a:extLst>
                </a:gridCol>
              </a:tblGrid>
              <a:tr h="2425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MUSC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USC – Columbia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USC - Greenville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VCOM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0811888"/>
                  </a:ext>
                </a:extLst>
              </a:tr>
              <a:tr h="7540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</a:rPr>
                        <a:t>Number of Applicants – 22-23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3,954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3,258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4,740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4,795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2449679"/>
                  </a:ext>
                </a:extLst>
              </a:tr>
              <a:tr h="2425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% In-State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</a:rPr>
                        <a:t>13.9%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14.0%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10.5%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3.4%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649326"/>
                  </a:ext>
                </a:extLst>
              </a:tr>
              <a:tr h="2425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% Out of State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86.1%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85.7%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89.5%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96.6%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1374725"/>
                  </a:ext>
                </a:extLst>
              </a:tr>
              <a:tr h="2425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7508425"/>
                  </a:ext>
                </a:extLst>
              </a:tr>
              <a:tr h="7540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Number of Matriculants – 22-23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171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</a:rPr>
                        <a:t>100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105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163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0497889"/>
                  </a:ext>
                </a:extLst>
              </a:tr>
              <a:tr h="2425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% In-State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83.0%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74.0%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58.1%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23.3%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9650832"/>
                  </a:ext>
                </a:extLst>
              </a:tr>
              <a:tr h="2425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% Out of State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17.0%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26.0%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41.9%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76.7%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6868507"/>
                  </a:ext>
                </a:extLst>
              </a:tr>
              <a:tr h="7540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Number in Graduating Class – 21-22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153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97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101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</a:rPr>
                        <a:t>160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861216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DB17B74-CC69-E505-F95D-F59BFDD43BAF}"/>
              </a:ext>
            </a:extLst>
          </p:cNvPr>
          <p:cNvSpPr/>
          <p:nvPr/>
        </p:nvSpPr>
        <p:spPr>
          <a:xfrm>
            <a:off x="3784060" y="4630366"/>
            <a:ext cx="5885234" cy="379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26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3011E-8512-5690-89A3-DEE9C833D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87A8D7D8-7342-DB2A-A6ED-413E19576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668C43-CFF8-0A58-749B-2DB1D5D6DFA2}"/>
              </a:ext>
            </a:extLst>
          </p:cNvPr>
          <p:cNvSpPr txBox="1"/>
          <p:nvPr/>
        </p:nvSpPr>
        <p:spPr>
          <a:xfrm>
            <a:off x="98764" y="6778868"/>
            <a:ext cx="103697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5749B-2DD7-5706-D275-5DAA51F096EE}"/>
              </a:ext>
            </a:extLst>
          </p:cNvPr>
          <p:cNvSpPr txBox="1"/>
          <p:nvPr/>
        </p:nvSpPr>
        <p:spPr>
          <a:xfrm>
            <a:off x="2464904" y="1451112"/>
            <a:ext cx="80035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226ADC-21B3-07EB-DE1A-E35D53D5139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88" y="1703598"/>
            <a:ext cx="9231006" cy="48059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33B87-B137-91DF-808B-1C8F0EDDDCB0}"/>
              </a:ext>
            </a:extLst>
          </p:cNvPr>
          <p:cNvSpPr txBox="1"/>
          <p:nvPr/>
        </p:nvSpPr>
        <p:spPr>
          <a:xfrm>
            <a:off x="1477926" y="233916"/>
            <a:ext cx="9476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Retention of Active U.S. Physicians Who Trained in South Carolina as of December 2020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830626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54BB3-F3A0-8348-9456-85CC0B7D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6CDDF3C-3E42-45FF-B857-957904630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C0BFB8-0BAB-D273-2299-6FC58CB22AD7}"/>
              </a:ext>
            </a:extLst>
          </p:cNvPr>
          <p:cNvSpPr txBox="1"/>
          <p:nvPr/>
        </p:nvSpPr>
        <p:spPr>
          <a:xfrm>
            <a:off x="98764" y="6778868"/>
            <a:ext cx="103697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0357A-F7F9-8E6F-713B-E4D87856DAEB}"/>
              </a:ext>
            </a:extLst>
          </p:cNvPr>
          <p:cNvSpPr txBox="1"/>
          <p:nvPr/>
        </p:nvSpPr>
        <p:spPr>
          <a:xfrm>
            <a:off x="1350336" y="310897"/>
            <a:ext cx="995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SC is Losing Almost Three-Quarters of Its Medical Students to Out of State Residencies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5D6A98F-12C6-F6AA-11E5-5C658A6F0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830" y="1627616"/>
            <a:ext cx="820905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However, South Carolina loses almost three-fourths of its medical students to out-of-state residencies.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3434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In-State vs. Out-of-State Matches by South Carolina Medical School, 2024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87A535FF-5E55-0C6D-D50C-AE7FF266DFE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6" y="2265211"/>
            <a:ext cx="8025978" cy="378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05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F1E7-4AF7-6933-8B19-92AF5126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68" y="1470851"/>
            <a:ext cx="8422532" cy="1325563"/>
          </a:xfrm>
        </p:spPr>
        <p:txBody>
          <a:bodyPr/>
          <a:lstStyle/>
          <a:p>
            <a:r>
              <a:rPr lang="en-US" dirty="0"/>
              <a:t>Focus on more Family Medicine Physicians!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78EE-32D8-DB29-5382-4624416E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67" y="3005387"/>
            <a:ext cx="7371945" cy="3740573"/>
          </a:xfrm>
        </p:spPr>
        <p:txBody>
          <a:bodyPr>
            <a:normAutofit/>
          </a:bodyPr>
          <a:lstStyle/>
          <a:p>
            <a:r>
              <a:rPr lang="en-US" dirty="0"/>
              <a:t>As Policy Makers, we should focus on what will help get care to the rural areas </a:t>
            </a:r>
          </a:p>
          <a:p>
            <a:pPr lvl="8"/>
            <a:endParaRPr lang="en-US" dirty="0"/>
          </a:p>
          <a:p>
            <a:r>
              <a:rPr lang="en-US" dirty="0"/>
              <a:t>Precisely what the SCDHHS is doing!</a:t>
            </a:r>
          </a:p>
          <a:p>
            <a:pPr lvl="1"/>
            <a:r>
              <a:rPr lang="en-US" dirty="0"/>
              <a:t>$10 million additional GME funding allocated in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81F49-1B34-9EEB-D8B4-2452366D5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093" y="0"/>
            <a:ext cx="3734240" cy="154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33EFF0-9A62-94FD-B73E-FF2A4780C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333" y="185285"/>
            <a:ext cx="3839111" cy="64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70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48740-3F60-DECE-F614-02C22C63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Number of Primary Care and Rural Residency Programs has Grown in SC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B5807D-43E5-64A6-90FE-E257FABFB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089"/>
          <a:stretch>
            <a:fillRect/>
          </a:stretch>
        </p:blipFill>
        <p:spPr>
          <a:xfrm>
            <a:off x="5073922" y="704088"/>
            <a:ext cx="6187487" cy="55081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F7A012-1224-94EB-428A-E34D8E02FB91}"/>
              </a:ext>
            </a:extLst>
          </p:cNvPr>
          <p:cNvSpPr/>
          <p:nvPr/>
        </p:nvSpPr>
        <p:spPr>
          <a:xfrm>
            <a:off x="5358384" y="2331720"/>
            <a:ext cx="2551176" cy="301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BDC98D-DDE7-F521-8D41-D0F83B4BF87F}"/>
              </a:ext>
            </a:extLst>
          </p:cNvPr>
          <p:cNvSpPr/>
          <p:nvPr/>
        </p:nvSpPr>
        <p:spPr>
          <a:xfrm>
            <a:off x="5358384" y="4992624"/>
            <a:ext cx="3072384" cy="5138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6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6772B-0DA1-9D05-D414-C5CF098E8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174DABB-6378-C053-A64A-3FB529672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DB890-CF6C-4ED6-6C67-B20A1CDE9872}"/>
              </a:ext>
            </a:extLst>
          </p:cNvPr>
          <p:cNvSpPr txBox="1"/>
          <p:nvPr/>
        </p:nvSpPr>
        <p:spPr>
          <a:xfrm>
            <a:off x="98764" y="6778868"/>
            <a:ext cx="103697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FC1810-03B9-D7C6-67EA-6182D4D3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688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SOUTH CAROLINA IS ADDRESSING THE ISSUE  </a:t>
            </a:r>
            <a:r>
              <a:rPr lang="en-US" sz="3600" b="1" dirty="0"/>
              <a:t>(THESE EFFORTS WILL PAY OFF)</a:t>
            </a:r>
            <a:br>
              <a:rPr lang="en-US" b="1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B54F56-1FFB-2AB8-6DA2-AE9B3A7ED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4" y="1573788"/>
            <a:ext cx="10515600" cy="45801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 shows the best way to address the physician shortage in our state is to educate and train in South Carolina</a:t>
            </a:r>
          </a:p>
          <a:p>
            <a:pPr lvl="8"/>
            <a:endParaRPr lang="en-US" dirty="0"/>
          </a:p>
          <a:p>
            <a:r>
              <a:rPr lang="en-US" dirty="0"/>
              <a:t>Retain more SC trained medical students for Residency in SC</a:t>
            </a:r>
          </a:p>
          <a:p>
            <a:pPr lvl="8"/>
            <a:endParaRPr lang="en-US" dirty="0"/>
          </a:p>
          <a:p>
            <a:r>
              <a:rPr lang="en-US" dirty="0"/>
              <a:t>Continue to grow the rural residency slots</a:t>
            </a:r>
          </a:p>
          <a:p>
            <a:pPr lvl="8"/>
            <a:endParaRPr lang="en-US" dirty="0"/>
          </a:p>
          <a:p>
            <a:r>
              <a:rPr lang="en-US" dirty="0"/>
              <a:t>Create more middle school, high school and college pipeline programs</a:t>
            </a:r>
          </a:p>
          <a:p>
            <a:pPr lvl="8"/>
            <a:endParaRPr lang="en-US" dirty="0"/>
          </a:p>
          <a:p>
            <a:pPr marL="0" indent="0" algn="ctr">
              <a:buNone/>
            </a:pPr>
            <a:r>
              <a:rPr lang="en-US" b="1" dirty="0"/>
              <a:t>DHHS Grant will help but will take time (physician education is more in depth and takes longer!)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AC315-FDD3-918A-E248-BFC5EA8A1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687C9347-2A12-3422-FA10-3ABAC8FA6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51AD17-C17D-4A21-D33E-D3EA0246AA1A}"/>
              </a:ext>
            </a:extLst>
          </p:cNvPr>
          <p:cNvSpPr txBox="1"/>
          <p:nvPr/>
        </p:nvSpPr>
        <p:spPr>
          <a:xfrm>
            <a:off x="98764" y="6778868"/>
            <a:ext cx="103697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C876A5D-C93E-C920-F6F5-F2357631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688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SOUTH CAROLINA IS ADDRESSING THE ISSUE  </a:t>
            </a:r>
            <a:r>
              <a:rPr lang="en-US" sz="3600" b="1" dirty="0"/>
              <a:t>(THESE EFFORTS WILL PAY OFF)</a:t>
            </a:r>
            <a:br>
              <a:rPr lang="en-US" b="1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33E96D-F14B-AB78-B5EE-E788A214B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4" y="177076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Rural Pipeline programs for Registered Nurses</a:t>
            </a:r>
          </a:p>
          <a:p>
            <a:pPr lvl="8"/>
            <a:endParaRPr lang="en-US" dirty="0"/>
          </a:p>
          <a:p>
            <a:r>
              <a:rPr lang="en-US" dirty="0"/>
              <a:t>Incentivizing Registered Nurses to remain at the RN level </a:t>
            </a:r>
          </a:p>
          <a:p>
            <a:pPr lvl="8"/>
            <a:endParaRPr lang="en-US" dirty="0"/>
          </a:p>
          <a:p>
            <a:r>
              <a:rPr lang="en-US" dirty="0"/>
              <a:t>Loan forgiveness and more grant funding to move to rural areas </a:t>
            </a:r>
          </a:p>
          <a:p>
            <a:pPr lvl="8"/>
            <a:endParaRPr lang="en-US" dirty="0"/>
          </a:p>
          <a:p>
            <a:r>
              <a:rPr lang="en-US" dirty="0"/>
              <a:t>Can help with loan repayments for RNs staying in the field</a:t>
            </a:r>
          </a:p>
          <a:p>
            <a:pPr marL="0" indent="0" algn="ctr">
              <a:buNone/>
            </a:pPr>
            <a:r>
              <a:rPr lang="en-US" b="1" dirty="0"/>
              <a:t>Remember, the shortage of RNs (and surplus of NPs)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3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3ADA96-8959-38D8-14ED-C05623D9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575" y="4226987"/>
            <a:ext cx="3277057" cy="2343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45F82-BFD6-F05A-95FD-66E958C50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Family Nurse Practitioners (FNP) Practice Primary and Other Specialty Care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60394-880F-4ABC-78C8-AB3573939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Family NP = A Certification Type, Not Practice Area – NPs are not tracked in AHEC data by practice specialty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8C4469-2785-0805-ED45-E45FE28AE0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96273" y="2505074"/>
            <a:ext cx="4354719" cy="292430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1BD5C0-F9EF-4BE8-B1E6-D8A9048E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86749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Many FNPs are Practicing in </a:t>
            </a:r>
            <a:br>
              <a:rPr lang="en-US" dirty="0"/>
            </a:br>
            <a:r>
              <a:rPr lang="en-US" dirty="0"/>
              <a:t>Specialty Areas, Not Primary Care, across SC, but Counted in the FNP Category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3DCEF25-3B88-CBF3-8FB5-778125E94DD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72200" y="2651760"/>
            <a:ext cx="2148192" cy="15291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420FE0D-56C0-05FC-423B-7DEDCB5B3111}"/>
                  </a:ext>
                </a:extLst>
              </p14:cNvPr>
              <p14:cNvContentPartPr/>
              <p14:nvPr/>
            </p14:nvContentPartPr>
            <p14:xfrm>
              <a:off x="2128824" y="2742336"/>
              <a:ext cx="2370240" cy="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420FE0D-56C0-05FC-423B-7DEDCB5B31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4824" y="2527056"/>
                <a:ext cx="2477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A8881AE-CBFB-0D49-FEE8-BB2508E9B4D6}"/>
                  </a:ext>
                </a:extLst>
              </p14:cNvPr>
              <p14:cNvContentPartPr/>
              <p14:nvPr/>
            </p14:nvContentPartPr>
            <p14:xfrm>
              <a:off x="6281424" y="2760696"/>
              <a:ext cx="425880" cy="20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A8881AE-CBFB-0D49-FEE8-BB2508E9B4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27784" y="2653056"/>
                <a:ext cx="53352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DF29ACF-1D5A-5D73-9F9B-D823E4218725}"/>
                  </a:ext>
                </a:extLst>
              </p14:cNvPr>
              <p14:cNvContentPartPr/>
              <p14:nvPr/>
            </p14:nvContentPartPr>
            <p14:xfrm>
              <a:off x="6272784" y="2897136"/>
              <a:ext cx="406800" cy="11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DF29ACF-1D5A-5D73-9F9B-D823E421872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18784" y="2789136"/>
                <a:ext cx="51444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3A98D68-F5ED-B04F-2232-CAC730EDAA78}"/>
                  </a:ext>
                </a:extLst>
              </p14:cNvPr>
              <p14:cNvContentPartPr/>
              <p14:nvPr/>
            </p14:nvContentPartPr>
            <p14:xfrm>
              <a:off x="6245424" y="3016296"/>
              <a:ext cx="483480" cy="28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3A98D68-F5ED-B04F-2232-CAC730EDAA7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91424" y="2908296"/>
                <a:ext cx="59112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08BAC37-289A-3B0B-AB06-A6C6108C8BF2}"/>
                  </a:ext>
                </a:extLst>
              </p14:cNvPr>
              <p14:cNvContentPartPr/>
              <p14:nvPr/>
            </p14:nvContentPartPr>
            <p14:xfrm>
              <a:off x="6190344" y="3126096"/>
              <a:ext cx="502560" cy="37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08BAC37-289A-3B0B-AB06-A6C6108C8BF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36344" y="3018456"/>
                <a:ext cx="61020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07CB08D-D1A4-637A-43CA-3F4AE0CE6757}"/>
                  </a:ext>
                </a:extLst>
              </p14:cNvPr>
              <p14:cNvContentPartPr/>
              <p14:nvPr/>
            </p14:nvContentPartPr>
            <p14:xfrm>
              <a:off x="6747984" y="2641896"/>
              <a:ext cx="768240" cy="7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07CB08D-D1A4-637A-43CA-3F4AE0CE67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94344" y="2425896"/>
                <a:ext cx="875880" cy="4320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EFE1D9A2-CC83-3E84-1C52-0E1B19DD98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93616" y="2511914"/>
            <a:ext cx="2502111" cy="16704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B25391D-BD0F-40AB-6E29-A27CD7E7FFBC}"/>
                  </a:ext>
                </a:extLst>
              </p14:cNvPr>
              <p14:cNvContentPartPr/>
              <p14:nvPr/>
            </p14:nvContentPartPr>
            <p14:xfrm>
              <a:off x="8522064" y="2686896"/>
              <a:ext cx="473040" cy="10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B25391D-BD0F-40AB-6E29-A27CD7E7FF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468424" y="2579256"/>
                <a:ext cx="580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62E39F3-D48D-1E1C-CB2E-35189B7EFAC7}"/>
                  </a:ext>
                </a:extLst>
              </p14:cNvPr>
              <p14:cNvContentPartPr/>
              <p14:nvPr/>
            </p14:nvContentPartPr>
            <p14:xfrm>
              <a:off x="8494704" y="2841696"/>
              <a:ext cx="53352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62E39F3-D48D-1E1C-CB2E-35189B7EFA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440704" y="2734056"/>
                <a:ext cx="64116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02443C2-B794-B853-3EAD-273FFA9F2AAC}"/>
                  </a:ext>
                </a:extLst>
              </p14:cNvPr>
              <p14:cNvContentPartPr/>
              <p14:nvPr/>
            </p14:nvContentPartPr>
            <p14:xfrm>
              <a:off x="8494704" y="2961216"/>
              <a:ext cx="514800" cy="47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02443C2-B794-B853-3EAD-273FFA9F2AA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40704" y="2853216"/>
                <a:ext cx="62244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AB8846E-973D-3924-CF6B-6B3E273A2E11}"/>
                  </a:ext>
                </a:extLst>
              </p14:cNvPr>
              <p14:cNvContentPartPr/>
              <p14:nvPr/>
            </p14:nvContentPartPr>
            <p14:xfrm>
              <a:off x="8503344" y="3090096"/>
              <a:ext cx="502560" cy="46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AB8846E-973D-3924-CF6B-6B3E273A2E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449704" y="2982456"/>
                <a:ext cx="61020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E457B27-D3D7-04D7-48AC-7546445F04F1}"/>
                  </a:ext>
                </a:extLst>
              </p14:cNvPr>
              <p14:cNvContentPartPr/>
              <p14:nvPr/>
            </p14:nvContentPartPr>
            <p14:xfrm>
              <a:off x="8485344" y="3136176"/>
              <a:ext cx="49248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E457B27-D3D7-04D7-48AC-7546445F04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431344" y="3028176"/>
                <a:ext cx="600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718A445-5B68-8106-BB61-1A79C7949FDE}"/>
                  </a:ext>
                </a:extLst>
              </p14:cNvPr>
              <p14:cNvContentPartPr/>
              <p14:nvPr/>
            </p14:nvContentPartPr>
            <p14:xfrm>
              <a:off x="9125424" y="2633256"/>
              <a:ext cx="1116000" cy="18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718A445-5B68-8106-BB61-1A79C7949F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071784" y="2525256"/>
                <a:ext cx="12236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3E5F7B3-9EF7-CC6A-C6E0-5EFEFE64E9C7}"/>
                  </a:ext>
                </a:extLst>
              </p14:cNvPr>
              <p14:cNvContentPartPr/>
              <p14:nvPr/>
            </p14:nvContentPartPr>
            <p14:xfrm>
              <a:off x="10468944" y="2693376"/>
              <a:ext cx="28800" cy="58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3E5F7B3-9EF7-CC6A-C6E0-5EFEFE64E9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414944" y="2585736"/>
                <a:ext cx="13644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21ACF9D-A71E-A70B-45B0-5F0448F0BAA7}"/>
                  </a:ext>
                </a:extLst>
              </p14:cNvPr>
              <p14:cNvContentPartPr/>
              <p14:nvPr/>
            </p14:nvContentPartPr>
            <p14:xfrm>
              <a:off x="8448984" y="4662936"/>
              <a:ext cx="209160" cy="47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21ACF9D-A71E-A70B-45B0-5F0448F0BAA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95344" y="4554936"/>
                <a:ext cx="31680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8871F24-8589-3C40-22D1-B70F74F404B4}"/>
                  </a:ext>
                </a:extLst>
              </p14:cNvPr>
              <p14:cNvContentPartPr/>
              <p14:nvPr/>
            </p14:nvContentPartPr>
            <p14:xfrm>
              <a:off x="6742224" y="2770056"/>
              <a:ext cx="1359360" cy="928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8871F24-8589-3C40-22D1-B70F74F404B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88224" y="2662416"/>
                <a:ext cx="146700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5B48D4E-D107-4B44-73E3-8482C7ACE604}"/>
                  </a:ext>
                </a:extLst>
              </p14:cNvPr>
              <p14:cNvContentPartPr/>
              <p14:nvPr/>
            </p14:nvContentPartPr>
            <p14:xfrm>
              <a:off x="9089784" y="2787336"/>
              <a:ext cx="1581840" cy="673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5B48D4E-D107-4B44-73E3-8482C7ACE60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035784" y="2679696"/>
                <a:ext cx="1689480" cy="282960"/>
              </a:xfrm>
              <a:prstGeom prst="rect">
                <a:avLst/>
              </a:prstGeom>
            </p:spPr>
          </p:pic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EAB79C47-547C-E1B1-C339-6547D935315B}"/>
              </a:ext>
            </a:extLst>
          </p:cNvPr>
          <p:cNvSpPr txBox="1"/>
          <p:nvPr/>
        </p:nvSpPr>
        <p:spPr>
          <a:xfrm>
            <a:off x="5808407" y="2505074"/>
            <a:ext cx="6076953" cy="40793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Other Examples of Many in SC  – </a:t>
            </a:r>
          </a:p>
          <a:p>
            <a:r>
              <a:rPr lang="en-US" dirty="0"/>
              <a:t>From One System’s Website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25 Cardiology FNPs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14 Ortho Surgery FNPs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27 Oncology FNPs</a:t>
            </a:r>
          </a:p>
          <a:p>
            <a:endParaRPr lang="en-US" dirty="0"/>
          </a:p>
          <a:p>
            <a:r>
              <a:rPr lang="en-US" dirty="0"/>
              <a:t>From Another System’s Website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9 Cardiology FNPs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22 Oncology FNPs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 Neurology FNPs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 Gastroenterology FNPs</a:t>
            </a:r>
          </a:p>
          <a:p>
            <a:endParaRPr lang="en-US" dirty="0"/>
          </a:p>
          <a:p>
            <a:r>
              <a:rPr lang="en-US" dirty="0"/>
              <a:t>*Taken from system websites of only a few locations and few specialties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D15D4DE-AC23-9618-330F-372044070A99}"/>
                  </a:ext>
                </a:extLst>
              </p14:cNvPr>
              <p14:cNvContentPartPr/>
              <p14:nvPr/>
            </p14:nvContentPartPr>
            <p14:xfrm>
              <a:off x="1513749" y="3133166"/>
              <a:ext cx="728640" cy="676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D15D4DE-AC23-9618-330F-372044070A9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59749" y="3025526"/>
                <a:ext cx="83628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0DAC58A0-DA14-A391-90E0-8B4E6D932789}"/>
                  </a:ext>
                </a:extLst>
              </p14:cNvPr>
              <p14:cNvContentPartPr/>
              <p14:nvPr/>
            </p14:nvContentPartPr>
            <p14:xfrm>
              <a:off x="4888749" y="3178166"/>
              <a:ext cx="412560" cy="770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0DAC58A0-DA14-A391-90E0-8B4E6D93278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835109" y="3070526"/>
                <a:ext cx="520200" cy="292680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5D4CDFCD-8454-E66D-26E3-BF8830C6E6FA}"/>
              </a:ext>
            </a:extLst>
          </p:cNvPr>
          <p:cNvSpPr txBox="1"/>
          <p:nvPr/>
        </p:nvSpPr>
        <p:spPr>
          <a:xfrm>
            <a:off x="337457" y="5166118"/>
            <a:ext cx="5313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NPs claim that the AHEC data show that 70% of NPs are doing primary care, and 83% in rural and underserved areas. </a:t>
            </a:r>
          </a:p>
          <a:p>
            <a:r>
              <a:rPr lang="en-US" dirty="0"/>
              <a:t>To quote “The NPs are the ones maintaining primary care in this state. Not the physicians, it is the nurse practitioners.” </a:t>
            </a:r>
            <a:r>
              <a:rPr lang="en-US" b="1" dirty="0"/>
              <a:t>The data show otherwise.</a:t>
            </a:r>
          </a:p>
        </p:txBody>
      </p:sp>
    </p:spTree>
    <p:extLst>
      <p:ext uri="{BB962C8B-B14F-4D97-AF65-F5344CB8AC3E}">
        <p14:creationId xmlns:p14="http://schemas.microsoft.com/office/powerpoint/2010/main" val="11096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14837-50EE-1348-840E-B4BEC38ED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0CDE0E9-99D1-8C28-5104-63C335BC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29BEC9-20A1-9A66-6842-42734854D727}"/>
              </a:ext>
            </a:extLst>
          </p:cNvPr>
          <p:cNvSpPr txBox="1"/>
          <p:nvPr/>
        </p:nvSpPr>
        <p:spPr>
          <a:xfrm>
            <a:off x="98764" y="6778868"/>
            <a:ext cx="103697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6DBAFC-9FAF-D43C-D6E7-4E57956C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688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Thank you for listening and considering!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CFF96C-BC86-B60F-D67C-FAA823D17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4" y="177076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 hope we can work together to help the patients in rural areas</a:t>
            </a:r>
          </a:p>
          <a:p>
            <a:pPr lvl="1"/>
            <a:r>
              <a:rPr lang="en-US" dirty="0"/>
              <a:t>Focus on ways that will really help</a:t>
            </a:r>
          </a:p>
          <a:p>
            <a:pPr lvl="8"/>
            <a:endParaRPr lang="en-US" dirty="0"/>
          </a:p>
          <a:p>
            <a:r>
              <a:rPr lang="en-US" dirty="0"/>
              <a:t>We appreciate the state legislature not making changes because “other states are doing it” but to take a detailed look at what is best for our patients</a:t>
            </a:r>
          </a:p>
          <a:p>
            <a:pPr lvl="8"/>
            <a:endParaRPr lang="en-US" dirty="0"/>
          </a:p>
          <a:p>
            <a:r>
              <a:rPr lang="en-US" dirty="0"/>
              <a:t>With the resources we have, please focus on increasing the primary care physician and RN workforce (which is in need) and not focusing on a field that is in a surplus</a:t>
            </a:r>
          </a:p>
        </p:txBody>
      </p:sp>
    </p:spTree>
    <p:extLst>
      <p:ext uri="{BB962C8B-B14F-4D97-AF65-F5344CB8AC3E}">
        <p14:creationId xmlns:p14="http://schemas.microsoft.com/office/powerpoint/2010/main" val="1639573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6BEC-1387-79C1-47DD-7C9DB9FCF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4900"/>
            <a:ext cx="9144000" cy="814038"/>
          </a:xfrm>
        </p:spPr>
        <p:txBody>
          <a:bodyPr>
            <a:normAutofit/>
          </a:bodyPr>
          <a:lstStyle/>
          <a:p>
            <a:r>
              <a:rPr lang="en-US" sz="4000" dirty="0"/>
              <a:t>Recap…there are better solutions!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A3E4F-60D5-C4F8-096A-B6B57E84C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71961"/>
            <a:ext cx="9303834" cy="5397190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Show that only a fraction of NPs provide primary care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If they were going to help rural primary care, NPs could have done so under existing law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NPs and Physicians practice in the same areas of the state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Granting independent practice in other states has not solved the issue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Granting independent practice will not solve the issue in SC Either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b="1" dirty="0"/>
              <a:t>There are better solutions</a:t>
            </a:r>
          </a:p>
        </p:txBody>
      </p:sp>
    </p:spTree>
    <p:extLst>
      <p:ext uri="{BB962C8B-B14F-4D97-AF65-F5344CB8AC3E}">
        <p14:creationId xmlns:p14="http://schemas.microsoft.com/office/powerpoint/2010/main" val="1717999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754F-D6CB-C9F7-9E54-1F79E537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710B-6FDB-409D-B69F-2FD9DC8C3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89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5FE40-3731-55DE-DBF0-C4B699017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C25F-BC95-3960-0194-92CC134A4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85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4071-E4A0-4227-DBA1-03656E92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BC790-FEC8-0792-BDC0-0F2FDCC5E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00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2959-BB79-E00F-833A-B4689544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DE49C-68F0-7AC7-3415-0B9D76CA3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01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7F19-E496-A468-C905-4B53E335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Number of NPs (Total) and Physicians (Total) per 10,000 population in 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BB1D-6497-AB0F-A9E7-3880269D1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3187"/>
            <a:ext cx="5157787" cy="511888"/>
          </a:xfrm>
        </p:spPr>
        <p:txBody>
          <a:bodyPr>
            <a:normAutofit/>
          </a:bodyPr>
          <a:lstStyle/>
          <a:p>
            <a:pPr algn="ctr"/>
            <a:r>
              <a:rPr lang="en-US" sz="1800" i="1" dirty="0"/>
              <a:t>10.1</a:t>
            </a:r>
            <a:r>
              <a:rPr lang="en-US" sz="1800" dirty="0"/>
              <a:t> NPs (Total) per 10,000 population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53DC8B-B199-9FDE-C2AC-EB885F6B7E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99362"/>
            <a:ext cx="5335587" cy="377523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21A7F-CF5B-641F-107F-6284107E3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i="1" dirty="0"/>
              <a:t>26.1</a:t>
            </a:r>
            <a:r>
              <a:rPr lang="en-US" sz="1800" dirty="0"/>
              <a:t> Total Physicians per 10,000 population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54D31C4-D2C8-467F-522E-B10C07BA6C5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0874" y="2679736"/>
            <a:ext cx="5455126" cy="3589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C833715-5607-9F6A-8D56-1A182ACC7FDC}"/>
                  </a:ext>
                </a:extLst>
              </p14:cNvPr>
              <p14:cNvContentPartPr/>
              <p14:nvPr/>
            </p14:nvContentPartPr>
            <p14:xfrm>
              <a:off x="2198184" y="5897221"/>
              <a:ext cx="2257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C833715-5607-9F6A-8D56-1A182ACC7F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544" y="5789221"/>
                <a:ext cx="3333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8264378-F3CA-CE42-7EB5-E92EB1214081}"/>
                  </a:ext>
                </a:extLst>
              </p14:cNvPr>
              <p14:cNvContentPartPr/>
              <p14:nvPr/>
            </p14:nvContentPartPr>
            <p14:xfrm>
              <a:off x="7571544" y="5968861"/>
              <a:ext cx="3078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8264378-F3CA-CE42-7EB5-E92EB12140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7904" y="5860861"/>
                <a:ext cx="4154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7357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704E-FFB7-E2E7-16E9-22B4C85F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Number of NPs (Total) and </a:t>
            </a:r>
            <a:r>
              <a:rPr lang="en-US" b="1" i="1" dirty="0"/>
              <a:t>Primary Care </a:t>
            </a:r>
            <a:r>
              <a:rPr lang="en-US" dirty="0"/>
              <a:t>Physicians per 10,000 population in 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67B1E-07F8-DFD4-803C-EB7CBC28A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1154504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10.1 NPs (Total) per 10,000 population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*Many of these NPs don’t practice primary care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AB18E-369F-29C3-C915-13743A4417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C06DE-040D-BAE1-8195-C79B1DBB4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49346"/>
            <a:ext cx="5183188" cy="739741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10.0 Primary Care Physicians per 10,000 population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*There are no SC counties without a primary care physician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BD81930-2B56-7DCD-587B-DD880D71CEB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9762" y="2505075"/>
            <a:ext cx="5357813" cy="3684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891933-A97D-D16D-0BAD-5DF6F7813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75" y="2762883"/>
            <a:ext cx="5444311" cy="3426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A56534-6F6D-9A8D-39FE-EDBF53B5857E}"/>
                  </a:ext>
                </a:extLst>
              </p14:cNvPr>
              <p14:cNvContentPartPr/>
              <p14:nvPr/>
            </p14:nvContentPartPr>
            <p14:xfrm>
              <a:off x="2188464" y="5784181"/>
              <a:ext cx="142200" cy="21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A56534-6F6D-9A8D-39FE-EDBF53B585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4464" y="5676181"/>
                <a:ext cx="24984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10F12F5-414B-CC64-AFA4-7F871CC4D017}"/>
                  </a:ext>
                </a:extLst>
              </p14:cNvPr>
              <p14:cNvContentPartPr/>
              <p14:nvPr/>
            </p14:nvContentPartPr>
            <p14:xfrm>
              <a:off x="7479744" y="5844301"/>
              <a:ext cx="239760" cy="22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10F12F5-414B-CC64-AFA4-7F871CC4D0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25744" y="5736301"/>
                <a:ext cx="347400" cy="23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444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96A9-139F-65C3-02C2-3254079C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NPs (Total) and </a:t>
            </a:r>
            <a:r>
              <a:rPr lang="en-US" b="1" i="1" dirty="0"/>
              <a:t>Family Medicine </a:t>
            </a:r>
            <a:r>
              <a:rPr lang="en-US" dirty="0"/>
              <a:t>Physicians per 10,000 population in 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CF273-6E3C-FD34-F32D-6D7C6807F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223552"/>
            <a:ext cx="5157787" cy="795472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900" dirty="0"/>
              <a:t>10.1 NPs (Total) per 10,000 population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900" dirty="0"/>
              <a:t>*Many of these NPs don’t practice primary care or family medicine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00C6E3-BE4A-11E7-82D5-802AFA9D37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38164" y="2510632"/>
            <a:ext cx="5595600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BC601-A9D9-1F6C-DD4B-F8D8B7651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4.0 Physicians (Family Medicine) per 10,000 population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*There are no SC counites without a family medicine physician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CE9D63C-38AE-4409-4B2F-19E8EDF265A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0351" y="2607068"/>
            <a:ext cx="5357813" cy="36750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3B963F7-C75E-3126-0D3C-29BB4CDB3766}"/>
                  </a:ext>
                </a:extLst>
              </p14:cNvPr>
              <p14:cNvContentPartPr/>
              <p14:nvPr/>
            </p14:nvContentPartPr>
            <p14:xfrm>
              <a:off x="2014489" y="5825488"/>
              <a:ext cx="152640" cy="2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3B963F7-C75E-3126-0D3C-29BB4CDB37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0849" y="5717848"/>
                <a:ext cx="26028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431E673-EE9C-0E36-45AB-8E21317FDE0E}"/>
                  </a:ext>
                </a:extLst>
              </p14:cNvPr>
              <p14:cNvContentPartPr/>
              <p14:nvPr/>
            </p14:nvContentPartPr>
            <p14:xfrm>
              <a:off x="7517449" y="5809288"/>
              <a:ext cx="186480" cy="16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431E673-EE9C-0E36-45AB-8E21317FDE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63449" y="5701288"/>
                <a:ext cx="294120" cy="23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6478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9">
            <a:extLst>
              <a:ext uri="{FF2B5EF4-FFF2-40B4-BE49-F238E27FC236}">
                <a16:creationId xmlns:a16="http://schemas.microsoft.com/office/drawing/2014/main" id="{465A0406-0FB7-666E-1238-48B86E31F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739" y="409434"/>
            <a:ext cx="11041039" cy="6168788"/>
          </a:xfrm>
          <a:custGeom>
            <a:avLst/>
            <a:gdLst/>
            <a:ahLst/>
            <a:cxnLst/>
            <a:rect l="l" t="t" r="r" b="b"/>
            <a:pathLst>
              <a:path w="3009900" h="1689100">
                <a:moveTo>
                  <a:pt x="0" y="0"/>
                </a:moveTo>
                <a:lnTo>
                  <a:pt x="3009900" y="0"/>
                </a:lnTo>
                <a:lnTo>
                  <a:pt x="3009900" y="1689100"/>
                </a:lnTo>
                <a:lnTo>
                  <a:pt x="0" y="1689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CCD1A-C590-40C8-4A0F-50AD20CE5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24" y="822278"/>
            <a:ext cx="11300176" cy="5213444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9F0C0908-B7D4-F858-86B7-2577E62EEC90}"/>
              </a:ext>
            </a:extLst>
          </p:cNvPr>
          <p:cNvSpPr/>
          <p:nvPr/>
        </p:nvSpPr>
        <p:spPr>
          <a:xfrm rot="10800000">
            <a:off x="3621024" y="4581144"/>
            <a:ext cx="182880" cy="5943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04A63C4-0043-CB70-B3B9-751548A95FD3}"/>
              </a:ext>
            </a:extLst>
          </p:cNvPr>
          <p:cNvSpPr/>
          <p:nvPr/>
        </p:nvSpPr>
        <p:spPr>
          <a:xfrm rot="10800000">
            <a:off x="5382768" y="4581144"/>
            <a:ext cx="182880" cy="5943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05D6F4B-1CE9-3489-61C8-5D5263FF693E}"/>
              </a:ext>
            </a:extLst>
          </p:cNvPr>
          <p:cNvSpPr/>
          <p:nvPr/>
        </p:nvSpPr>
        <p:spPr>
          <a:xfrm rot="10800000">
            <a:off x="7053072" y="4585716"/>
            <a:ext cx="182880" cy="5943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E86ED8C-B06B-0F6C-4B32-0908F128975C}"/>
              </a:ext>
            </a:extLst>
          </p:cNvPr>
          <p:cNvSpPr/>
          <p:nvPr/>
        </p:nvSpPr>
        <p:spPr>
          <a:xfrm rot="10800000">
            <a:off x="8723376" y="4581144"/>
            <a:ext cx="182880" cy="5943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D4A04EE-CFE9-0C21-78F1-69966D16375C}"/>
              </a:ext>
            </a:extLst>
          </p:cNvPr>
          <p:cNvSpPr/>
          <p:nvPr/>
        </p:nvSpPr>
        <p:spPr>
          <a:xfrm rot="10800000">
            <a:off x="10567416" y="4389122"/>
            <a:ext cx="815056" cy="7040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C0F17-590D-7683-A312-0A69268D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/>
              <a:t>Data Show Many FNPs Are Choosing Specialty Care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9402-A079-8DDD-6DA7-93E3CBFFE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1900" dirty="0"/>
              <a:t>Milbank Memorial Fund’s 2024 Primary Care Scorecard Report</a:t>
            </a:r>
          </a:p>
          <a:p>
            <a:pPr lvl="1"/>
            <a:r>
              <a:rPr lang="en-US" sz="1900" dirty="0"/>
              <a:t>While 90% of NPs are certified to work in primary care, only about 1/3 choose that field of practice (</a:t>
            </a:r>
            <a:r>
              <a:rPr lang="en-US" sz="1900" dirty="0">
                <a:hlinkClick r:id="rId2"/>
              </a:rPr>
              <a:t>No One Can See You Now - Study on Primary Care</a:t>
            </a:r>
            <a:r>
              <a:rPr lang="en-US" sz="1900" dirty="0"/>
              <a:t>)</a:t>
            </a:r>
          </a:p>
          <a:p>
            <a:pPr lvl="8"/>
            <a:endParaRPr lang="en-US" sz="1900" dirty="0"/>
          </a:p>
          <a:p>
            <a:r>
              <a:rPr lang="en-US" sz="1900" dirty="0"/>
              <a:t>Further evidence that the NP’s claim that 70% of them are practicing primary care in SC is false</a:t>
            </a:r>
          </a:p>
          <a:p>
            <a:endParaRPr lang="en-US" sz="1900" dirty="0"/>
          </a:p>
          <a:p>
            <a:pPr lvl="1"/>
            <a:endParaRPr lang="en-US" sz="19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4031CA-9981-4FF6-3377-E2C48605D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785431"/>
              </p:ext>
            </p:extLst>
          </p:nvPr>
        </p:nvGraphicFramePr>
        <p:xfrm>
          <a:off x="6719367" y="2325793"/>
          <a:ext cx="4788508" cy="347416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49659">
                  <a:extLst>
                    <a:ext uri="{9D8B030D-6E8A-4147-A177-3AD203B41FA5}">
                      <a16:colId xmlns:a16="http://schemas.microsoft.com/office/drawing/2014/main" val="3135316723"/>
                    </a:ext>
                  </a:extLst>
                </a:gridCol>
                <a:gridCol w="1177459">
                  <a:extLst>
                    <a:ext uri="{9D8B030D-6E8A-4147-A177-3AD203B41FA5}">
                      <a16:colId xmlns:a16="http://schemas.microsoft.com/office/drawing/2014/main" val="3947057528"/>
                    </a:ext>
                  </a:extLst>
                </a:gridCol>
                <a:gridCol w="1229907">
                  <a:extLst>
                    <a:ext uri="{9D8B030D-6E8A-4147-A177-3AD203B41FA5}">
                      <a16:colId xmlns:a16="http://schemas.microsoft.com/office/drawing/2014/main" val="1961370789"/>
                    </a:ext>
                  </a:extLst>
                </a:gridCol>
                <a:gridCol w="1531483">
                  <a:extLst>
                    <a:ext uri="{9D8B030D-6E8A-4147-A177-3AD203B41FA5}">
                      <a16:colId xmlns:a16="http://schemas.microsoft.com/office/drawing/2014/main" val="3639315437"/>
                    </a:ext>
                  </a:extLst>
                </a:gridCol>
              </a:tblGrid>
              <a:tr h="981828"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Year</a:t>
                      </a:r>
                    </a:p>
                  </a:txBody>
                  <a:tcPr marL="94406" marR="94406" marT="47203" marB="4720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NPs</a:t>
                      </a:r>
                    </a:p>
                  </a:txBody>
                  <a:tcPr marL="94406" marR="94406" marT="47203" marB="4720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Primary Care NP</a:t>
                      </a:r>
                    </a:p>
                  </a:txBody>
                  <a:tcPr marL="94406" marR="94406" marT="47203" marB="4720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Percentage in Primary Care</a:t>
                      </a:r>
                    </a:p>
                  </a:txBody>
                  <a:tcPr marL="94406" marR="94406" marT="47203" marB="4720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50324"/>
                  </a:ext>
                </a:extLst>
              </a:tr>
              <a:tr h="415389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2016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147,697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46,905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31.8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856125"/>
                  </a:ext>
                </a:extLst>
              </a:tr>
              <a:tr h="415389"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2017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164,497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51,687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31.4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258282"/>
                  </a:ext>
                </a:extLst>
              </a:tr>
              <a:tr h="415389"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2018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185,425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57,432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31.0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189324"/>
                  </a:ext>
                </a:extLst>
              </a:tr>
              <a:tr h="415389"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2019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208,847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63,920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30.6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388645"/>
                  </a:ext>
                </a:extLst>
              </a:tr>
              <a:tr h="415389"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2020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235,491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72,329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30.7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830025"/>
                  </a:ext>
                </a:extLst>
              </a:tr>
              <a:tr h="415389"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2021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259,456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88,211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34.0</a:t>
                      </a:r>
                    </a:p>
                  </a:txBody>
                  <a:tcPr marL="94406" marR="94406" marT="47203" marB="47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31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0318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Standard Primary Care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Devised by Robert C. Bowman, MD</a:t>
            </a:r>
          </a:p>
          <a:p>
            <a:pPr lvl="8"/>
            <a:endParaRPr lang="en-US" altLang="en-US" dirty="0"/>
          </a:p>
          <a:p>
            <a:r>
              <a:rPr lang="en-US" altLang="en-US" dirty="0"/>
              <a:t>Wanted to devise a way to measure actual primary care, as measurements are often based on promises (more numbers=more rural primary care)</a:t>
            </a:r>
          </a:p>
          <a:p>
            <a:pPr lvl="3"/>
            <a:endParaRPr lang="en-US" altLang="en-US" dirty="0"/>
          </a:p>
          <a:p>
            <a:r>
              <a:rPr lang="en-US" altLang="en-US" dirty="0"/>
              <a:t>Formula allows for comparison across different specialties as well as for different graduation years</a:t>
            </a:r>
          </a:p>
          <a:p>
            <a:pPr lvl="1"/>
            <a:r>
              <a:rPr lang="en-US" altLang="en-US" sz="1800" dirty="0"/>
              <a:t>The Standard Primary Care Year = Average Career Years </a:t>
            </a:r>
            <a:r>
              <a:rPr lang="en-US" altLang="en-US" sz="1900" b="1" dirty="0"/>
              <a:t>X</a:t>
            </a:r>
            <a:r>
              <a:rPr lang="en-US" altLang="en-US" sz="1800" dirty="0"/>
              <a:t> % remaining in PC for a career </a:t>
            </a:r>
            <a:r>
              <a:rPr lang="en-US" altLang="en-US" sz="1900" b="1" dirty="0"/>
              <a:t>X</a:t>
            </a:r>
            <a:r>
              <a:rPr lang="en-US" altLang="en-US" sz="1800" dirty="0"/>
              <a:t> % active for a career </a:t>
            </a:r>
            <a:r>
              <a:rPr lang="en-US" altLang="en-US" sz="1900" b="1" dirty="0"/>
              <a:t>X</a:t>
            </a:r>
            <a:r>
              <a:rPr lang="en-US" altLang="en-US" sz="1800" dirty="0"/>
              <a:t> % volume</a:t>
            </a:r>
          </a:p>
          <a:p>
            <a:pPr lvl="3"/>
            <a:endParaRPr lang="en-US" alt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2192215" y="6481763"/>
            <a:ext cx="78075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/>
              <a:t>Bowman RC.  Measuring primary care: the standard primary care year. </a:t>
            </a:r>
            <a:r>
              <a:rPr lang="en-US" altLang="en-US" sz="1200" i="1" dirty="0"/>
              <a:t>Rural and Remote Health </a:t>
            </a:r>
            <a:r>
              <a:rPr lang="en-US" altLang="en-US" sz="1200" b="1" i="1" dirty="0"/>
              <a:t>8: 1009. (Online) 2008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07772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Gives the Most Primary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/>
          </a:bodyPr>
          <a:lstStyle/>
          <a:p>
            <a:r>
              <a:rPr lang="en-US" dirty="0"/>
              <a:t>Calculation took into account 4 major factors: </a:t>
            </a:r>
          </a:p>
          <a:p>
            <a:pPr lvl="1"/>
            <a:r>
              <a:rPr lang="en-US" dirty="0"/>
              <a:t>Factor 1:  Primary care retention after specialization (percentage)</a:t>
            </a:r>
          </a:p>
          <a:p>
            <a:pPr lvl="3"/>
            <a:r>
              <a:rPr lang="en-US" dirty="0"/>
              <a:t>How many specialize after initial primary care training</a:t>
            </a:r>
          </a:p>
          <a:p>
            <a:pPr lvl="1"/>
            <a:r>
              <a:rPr lang="en-US" dirty="0"/>
              <a:t>Factor 2:  Duration of career in primary care (in years)</a:t>
            </a:r>
          </a:p>
          <a:p>
            <a:pPr lvl="3"/>
            <a:r>
              <a:rPr lang="en-US" dirty="0"/>
              <a:t>What percentage work towards the 35-year standard for this calculation</a:t>
            </a:r>
          </a:p>
          <a:p>
            <a:pPr lvl="1"/>
            <a:r>
              <a:rPr lang="en-US" dirty="0"/>
              <a:t>Factor 3:  Activity level compared with all graduates (as a percentage )</a:t>
            </a:r>
          </a:p>
          <a:p>
            <a:pPr lvl="3"/>
            <a:r>
              <a:rPr lang="en-US" dirty="0"/>
              <a:t>What percentage of a 40-hour work week does the provider see patients</a:t>
            </a:r>
          </a:p>
          <a:p>
            <a:pPr lvl="1"/>
            <a:r>
              <a:rPr lang="en-US" dirty="0"/>
              <a:t>Factor 4:  Volume of primary care delivery compared with family physicians (as a percentage)</a:t>
            </a:r>
          </a:p>
          <a:p>
            <a:pPr lvl="3"/>
            <a:r>
              <a:rPr lang="en-US" dirty="0"/>
              <a:t>Volume of patients seen in a day compared to family physicians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393" y="6280273"/>
            <a:ext cx="7529213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84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According to These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38" y="181842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To replace the 29.3 standard primary care workforce years of one family physician it would take:</a:t>
            </a:r>
          </a:p>
          <a:p>
            <a:pPr lvl="1"/>
            <a:r>
              <a:rPr lang="en-US" dirty="0"/>
              <a:t>10 nurse practitioner graduates, OR </a:t>
            </a:r>
          </a:p>
          <a:p>
            <a:pPr lvl="1"/>
            <a:r>
              <a:rPr lang="en-US" dirty="0"/>
              <a:t>5 physician assistant graduates, OR</a:t>
            </a:r>
          </a:p>
          <a:p>
            <a:pPr lvl="1"/>
            <a:r>
              <a:rPr lang="en-US" dirty="0"/>
              <a:t>5.5 internal medicine </a:t>
            </a:r>
            <a:r>
              <a:rPr lang="en-US" i="1" dirty="0"/>
              <a:t>residency</a:t>
            </a:r>
            <a:r>
              <a:rPr lang="en-US" dirty="0"/>
              <a:t> graduates, OR</a:t>
            </a:r>
          </a:p>
          <a:p>
            <a:pPr lvl="1"/>
            <a:r>
              <a:rPr lang="en-US" dirty="0"/>
              <a:t>1.7 pediatrics </a:t>
            </a:r>
            <a:r>
              <a:rPr lang="en-US" i="1" dirty="0"/>
              <a:t>residency</a:t>
            </a:r>
            <a:r>
              <a:rPr lang="en-US" dirty="0"/>
              <a:t> graduates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393" y="6436913"/>
            <a:ext cx="7529213" cy="323116"/>
          </a:xfrm>
          <a:prstGeom prst="rect">
            <a:avLst/>
          </a:prstGeom>
        </p:spPr>
      </p:pic>
      <p:pic>
        <p:nvPicPr>
          <p:cNvPr id="2050" name="Picture 2" descr="http://www.rrh.org.au/publishedarticles/article1009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05" y="2752344"/>
            <a:ext cx="5189795" cy="318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623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BD1F-4F3E-E309-6F84-0B8DAAB1B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9055"/>
            <a:ext cx="9144000" cy="6096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Does the Data Show NPs Leaving SC?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65C92-D520-74CA-A9E7-3915A20ED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5" y="1238655"/>
            <a:ext cx="10420349" cy="54415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765"/>
              </a:spcBef>
            </a:pPr>
            <a:endParaRPr lang="en-US" dirty="0">
              <a:latin typeface="Times New Roman"/>
              <a:cs typeface="Times New Roman"/>
            </a:endParaRPr>
          </a:p>
          <a:p>
            <a:pPr marL="495934" marR="490855">
              <a:lnSpc>
                <a:spcPct val="93100"/>
              </a:lnSpc>
            </a:pPr>
            <a:r>
              <a:rPr lang="en-US" dirty="0">
                <a:latin typeface="Calibri"/>
                <a:cs typeface="Calibri"/>
              </a:rPr>
              <a:t>“We</a:t>
            </a:r>
            <a:r>
              <a:rPr lang="en-US" spc="-2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have</a:t>
            </a:r>
            <a:r>
              <a:rPr lang="en-US" spc="-2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seen</a:t>
            </a:r>
            <a:r>
              <a:rPr lang="en-US" spc="-2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</a:t>
            </a:r>
            <a:r>
              <a:rPr lang="en-US" spc="-20" dirty="0">
                <a:latin typeface="Calibri"/>
                <a:cs typeface="Calibri"/>
              </a:rPr>
              <a:t> trend</a:t>
            </a:r>
            <a:r>
              <a:rPr lang="en-US" spc="-2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of</a:t>
            </a:r>
            <a:r>
              <a:rPr lang="en-US" spc="-35" dirty="0">
                <a:latin typeface="Calibri"/>
                <a:cs typeface="Calibri"/>
              </a:rPr>
              <a:t> </a:t>
            </a:r>
            <a:r>
              <a:rPr lang="en-US" spc="35" dirty="0">
                <a:latin typeface="Calibri"/>
                <a:cs typeface="Calibri"/>
              </a:rPr>
              <a:t>NPs </a:t>
            </a:r>
            <a:r>
              <a:rPr lang="en-US" spc="-10" dirty="0">
                <a:latin typeface="Calibri"/>
                <a:cs typeface="Calibri"/>
              </a:rPr>
              <a:t>leaving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the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states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35" dirty="0">
                <a:latin typeface="Calibri"/>
                <a:cs typeface="Calibri"/>
              </a:rPr>
              <a:t>for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25" dirty="0">
                <a:latin typeface="Calibri"/>
                <a:cs typeface="Calibri"/>
              </a:rPr>
              <a:t>FPA </a:t>
            </a:r>
            <a:r>
              <a:rPr lang="en-US" dirty="0">
                <a:latin typeface="Calibri"/>
                <a:cs typeface="Calibri"/>
              </a:rPr>
              <a:t>states”</a:t>
            </a:r>
            <a:r>
              <a:rPr lang="en-US" spc="215" dirty="0">
                <a:latin typeface="Calibri"/>
                <a:cs typeface="Calibri"/>
              </a:rPr>
              <a:t> </a:t>
            </a:r>
            <a:r>
              <a:rPr lang="en-US" spc="50" dirty="0">
                <a:latin typeface="Calibri"/>
                <a:cs typeface="Calibri"/>
              </a:rPr>
              <a:t>-</a:t>
            </a:r>
            <a:r>
              <a:rPr lang="en-US" dirty="0">
                <a:latin typeface="Calibri"/>
                <a:cs typeface="Calibri"/>
              </a:rPr>
              <a:t> Deborah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20" dirty="0">
                <a:latin typeface="Calibri"/>
                <a:cs typeface="Calibri"/>
              </a:rPr>
              <a:t>Hopla</a:t>
            </a:r>
            <a:endParaRPr lang="en-US" dirty="0">
              <a:latin typeface="Calibri"/>
              <a:cs typeface="Calibri"/>
            </a:endParaRPr>
          </a:p>
          <a:p>
            <a:pPr marL="476250" indent="-8255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476250" algn="l"/>
              </a:tabLst>
            </a:pPr>
            <a:r>
              <a:rPr lang="en-US" sz="800" dirty="0">
                <a:latin typeface="Calibri"/>
                <a:cs typeface="Calibri"/>
              </a:rPr>
              <a:t>No</a:t>
            </a:r>
            <a:r>
              <a:rPr lang="en-US" sz="800" spc="25" dirty="0">
                <a:latin typeface="Calibri"/>
                <a:cs typeface="Calibri"/>
              </a:rPr>
              <a:t> </a:t>
            </a:r>
            <a:r>
              <a:rPr lang="en-US" sz="800" dirty="0">
                <a:latin typeface="Calibri"/>
                <a:cs typeface="Calibri"/>
              </a:rPr>
              <a:t>data</a:t>
            </a:r>
            <a:r>
              <a:rPr lang="en-US" sz="800" spc="25" dirty="0">
                <a:latin typeface="Calibri"/>
                <a:cs typeface="Calibri"/>
              </a:rPr>
              <a:t> </a:t>
            </a:r>
            <a:r>
              <a:rPr lang="en-US" sz="800" dirty="0">
                <a:latin typeface="Calibri"/>
                <a:cs typeface="Calibri"/>
              </a:rPr>
              <a:t>cited</a:t>
            </a:r>
            <a:r>
              <a:rPr lang="en-US" sz="800" spc="30" dirty="0">
                <a:latin typeface="Calibri"/>
                <a:cs typeface="Calibri"/>
              </a:rPr>
              <a:t> </a:t>
            </a:r>
            <a:r>
              <a:rPr lang="en-US" sz="800" dirty="0">
                <a:latin typeface="Calibri"/>
                <a:cs typeface="Calibri"/>
              </a:rPr>
              <a:t>to</a:t>
            </a:r>
            <a:r>
              <a:rPr lang="en-US" sz="800" spc="25" dirty="0">
                <a:latin typeface="Calibri"/>
                <a:cs typeface="Calibri"/>
              </a:rPr>
              <a:t> </a:t>
            </a:r>
            <a:r>
              <a:rPr lang="en-US" sz="800" dirty="0">
                <a:latin typeface="Calibri"/>
                <a:cs typeface="Calibri"/>
              </a:rPr>
              <a:t>support</a:t>
            </a:r>
            <a:r>
              <a:rPr lang="en-US" sz="800" spc="25" dirty="0">
                <a:latin typeface="Calibri"/>
                <a:cs typeface="Calibri"/>
              </a:rPr>
              <a:t> </a:t>
            </a:r>
            <a:r>
              <a:rPr lang="en-US" sz="800" dirty="0">
                <a:latin typeface="Calibri"/>
                <a:cs typeface="Calibri"/>
              </a:rPr>
              <a:t>the</a:t>
            </a:r>
            <a:r>
              <a:rPr lang="en-US" sz="800" spc="30" dirty="0">
                <a:latin typeface="Calibri"/>
                <a:cs typeface="Calibri"/>
              </a:rPr>
              <a:t> </a:t>
            </a:r>
            <a:r>
              <a:rPr lang="en-US" sz="800" spc="-20" dirty="0">
                <a:latin typeface="Calibri"/>
                <a:cs typeface="Calibri"/>
              </a:rPr>
              <a:t>claim</a:t>
            </a:r>
            <a:endParaRPr lang="en-US" sz="800" dirty="0">
              <a:latin typeface="Calibri"/>
              <a:cs typeface="Calibri"/>
            </a:endParaRPr>
          </a:p>
          <a:p>
            <a:pPr marL="476250" indent="-8255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476250" algn="l"/>
              </a:tabLst>
            </a:pPr>
            <a:r>
              <a:rPr lang="en-US" sz="800" spc="10" dirty="0">
                <a:latin typeface="Calibri"/>
                <a:cs typeface="Calibri"/>
              </a:rPr>
              <a:t>HOWEVER,</a:t>
            </a:r>
            <a:r>
              <a:rPr lang="en-US" sz="800" spc="35" dirty="0">
                <a:latin typeface="Calibri"/>
                <a:cs typeface="Calibri"/>
              </a:rPr>
              <a:t> </a:t>
            </a:r>
            <a:r>
              <a:rPr lang="en-US" sz="800" spc="10" dirty="0">
                <a:latin typeface="Calibri"/>
                <a:cs typeface="Calibri"/>
              </a:rPr>
              <a:t>data</a:t>
            </a:r>
            <a:r>
              <a:rPr lang="en-US" sz="800" spc="40" dirty="0">
                <a:latin typeface="Calibri"/>
                <a:cs typeface="Calibri"/>
              </a:rPr>
              <a:t> </a:t>
            </a:r>
            <a:r>
              <a:rPr lang="en-US" sz="800" spc="10" dirty="0">
                <a:latin typeface="Calibri"/>
                <a:cs typeface="Calibri"/>
              </a:rPr>
              <a:t>does</a:t>
            </a:r>
            <a:r>
              <a:rPr lang="en-US" sz="800" spc="35" dirty="0">
                <a:latin typeface="Calibri"/>
                <a:cs typeface="Calibri"/>
              </a:rPr>
              <a:t> </a:t>
            </a:r>
            <a:r>
              <a:rPr lang="en-US" sz="800" spc="-10" dirty="0">
                <a:latin typeface="Calibri"/>
                <a:cs typeface="Calibri"/>
              </a:rPr>
              <a:t>exist.</a:t>
            </a:r>
          </a:p>
          <a:p>
            <a:pPr marL="476250" indent="-8255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476250" algn="l"/>
              </a:tabLst>
            </a:pPr>
            <a:r>
              <a:rPr lang="en-US" sz="800" spc="60" dirty="0">
                <a:latin typeface="Calibri"/>
                <a:cs typeface="Calibri"/>
              </a:rPr>
              <a:t>SC</a:t>
            </a:r>
            <a:r>
              <a:rPr lang="en-US" sz="800" spc="35" dirty="0">
                <a:latin typeface="Calibri"/>
                <a:cs typeface="Calibri"/>
              </a:rPr>
              <a:t> </a:t>
            </a:r>
            <a:r>
              <a:rPr lang="en-US" sz="800" spc="30" dirty="0">
                <a:latin typeface="Calibri"/>
                <a:cs typeface="Calibri"/>
              </a:rPr>
              <a:t>Nurses</a:t>
            </a:r>
            <a:r>
              <a:rPr lang="en-US" sz="800" spc="25" dirty="0">
                <a:latin typeface="Calibri"/>
                <a:cs typeface="Calibri"/>
              </a:rPr>
              <a:t> </a:t>
            </a:r>
            <a:r>
              <a:rPr lang="en-US" sz="800" spc="30" dirty="0">
                <a:latin typeface="Calibri"/>
                <a:cs typeface="Calibri"/>
              </a:rPr>
              <a:t>association.</a:t>
            </a:r>
            <a:r>
              <a:rPr lang="en-US" sz="800" spc="15" dirty="0">
                <a:latin typeface="Calibri"/>
                <a:cs typeface="Calibri"/>
              </a:rPr>
              <a:t> </a:t>
            </a:r>
            <a:r>
              <a:rPr lang="en-US" sz="800" spc="30" dirty="0">
                <a:latin typeface="Calibri"/>
                <a:cs typeface="Calibri"/>
              </a:rPr>
              <a:t>APRN</a:t>
            </a:r>
            <a:r>
              <a:rPr lang="en-US" sz="800" spc="35" dirty="0">
                <a:latin typeface="Calibri"/>
                <a:cs typeface="Calibri"/>
              </a:rPr>
              <a:t> </a:t>
            </a:r>
            <a:r>
              <a:rPr lang="en-US" sz="800" spc="20" dirty="0">
                <a:latin typeface="Calibri"/>
                <a:cs typeface="Calibri"/>
              </a:rPr>
              <a:t>town</a:t>
            </a:r>
            <a:r>
              <a:rPr lang="en-US" sz="800" spc="25" dirty="0">
                <a:latin typeface="Calibri"/>
                <a:cs typeface="Calibri"/>
              </a:rPr>
              <a:t> </a:t>
            </a:r>
            <a:r>
              <a:rPr lang="en-US" sz="800" spc="-20" dirty="0">
                <a:latin typeface="Calibri"/>
                <a:cs typeface="Calibri"/>
              </a:rPr>
              <a:t>hall</a:t>
            </a:r>
            <a:r>
              <a:rPr lang="en-US" sz="800" spc="500" dirty="0">
                <a:latin typeface="Calibri"/>
                <a:cs typeface="Calibri"/>
              </a:rPr>
              <a:t> </a:t>
            </a:r>
            <a:r>
              <a:rPr lang="en-US" sz="800" spc="20" dirty="0">
                <a:latin typeface="Calibri"/>
                <a:cs typeface="Calibri"/>
              </a:rPr>
              <a:t>meeting</a:t>
            </a:r>
            <a:r>
              <a:rPr lang="en-US" sz="800" spc="40" dirty="0">
                <a:latin typeface="Calibri"/>
                <a:cs typeface="Calibri"/>
              </a:rPr>
              <a:t> </a:t>
            </a:r>
            <a:r>
              <a:rPr lang="en-US" sz="800" spc="20" dirty="0">
                <a:latin typeface="Calibri"/>
                <a:cs typeface="Calibri"/>
              </a:rPr>
              <a:t>May</a:t>
            </a:r>
            <a:r>
              <a:rPr lang="en-US" sz="800" spc="45" dirty="0">
                <a:latin typeface="Calibri"/>
                <a:cs typeface="Calibri"/>
              </a:rPr>
              <a:t> </a:t>
            </a:r>
            <a:r>
              <a:rPr lang="en-US" sz="800" spc="20" dirty="0">
                <a:latin typeface="Calibri"/>
                <a:cs typeface="Calibri"/>
              </a:rPr>
              <a:t>6,2025</a:t>
            </a:r>
            <a:r>
              <a:rPr lang="en-US" sz="800" spc="40" dirty="0">
                <a:latin typeface="Calibri"/>
                <a:cs typeface="Calibri"/>
              </a:rPr>
              <a:t> </a:t>
            </a:r>
            <a:r>
              <a:rPr lang="en-US" sz="800" spc="20" dirty="0">
                <a:latin typeface="Calibri"/>
                <a:cs typeface="Calibri"/>
              </a:rPr>
              <a:t>.</a:t>
            </a:r>
            <a:r>
              <a:rPr lang="en-US" sz="800" spc="35" dirty="0">
                <a:latin typeface="Calibri"/>
                <a:cs typeface="Calibri"/>
              </a:rPr>
              <a:t> </a:t>
            </a:r>
            <a:r>
              <a:rPr lang="en-US" sz="800" spc="-10" dirty="0">
                <a:latin typeface="Calibri"/>
                <a:cs typeface="Calibri"/>
              </a:rPr>
              <a:t>35:45</a:t>
            </a:r>
          </a:p>
          <a:p>
            <a:pPr marL="476250" indent="-82550">
              <a:lnSpc>
                <a:spcPct val="100000"/>
              </a:lnSpc>
              <a:spcBef>
                <a:spcPts val="0"/>
              </a:spcBef>
              <a:buFont typeface="Arial"/>
              <a:buChar char="•"/>
              <a:tabLst>
                <a:tab pos="476250" algn="l"/>
              </a:tabLst>
            </a:pPr>
            <a:endParaRPr lang="en-US" sz="800" spc="-10" dirty="0">
              <a:latin typeface="Calibri"/>
              <a:cs typeface="Calibri"/>
            </a:endParaRPr>
          </a:p>
          <a:p>
            <a:pPr marL="223520" marR="245110" algn="l"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Calibri"/>
              <a:cs typeface="Calibri"/>
            </a:endParaRPr>
          </a:p>
          <a:p>
            <a:pPr marL="223520" marR="245110"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Calibri"/>
                <a:cs typeface="Calibri"/>
              </a:rPr>
              <a:t>NP</a:t>
            </a:r>
            <a:r>
              <a:rPr lang="en-US" sz="2800" spc="-20" dirty="0">
                <a:latin typeface="Calibri"/>
                <a:cs typeface="Calibri"/>
              </a:rPr>
              <a:t> numbers</a:t>
            </a:r>
            <a:r>
              <a:rPr lang="en-US" sz="2800" spc="-15" dirty="0">
                <a:latin typeface="Calibri"/>
                <a:cs typeface="Calibri"/>
              </a:rPr>
              <a:t> </a:t>
            </a:r>
            <a:r>
              <a:rPr lang="en-US" sz="2800" spc="-30" dirty="0">
                <a:latin typeface="Calibri"/>
                <a:cs typeface="Calibri"/>
              </a:rPr>
              <a:t>in</a:t>
            </a:r>
            <a:r>
              <a:rPr lang="en-US" sz="2800" spc="-1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South</a:t>
            </a:r>
            <a:r>
              <a:rPr lang="en-US" sz="2800" spc="-2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Carolina</a:t>
            </a:r>
            <a:r>
              <a:rPr lang="en-US" sz="2800" spc="-1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compared</a:t>
            </a:r>
            <a:r>
              <a:rPr lang="en-US" sz="2800" spc="-15" dirty="0">
                <a:latin typeface="Calibri"/>
                <a:cs typeface="Calibri"/>
              </a:rPr>
              <a:t> </a:t>
            </a:r>
            <a:r>
              <a:rPr lang="en-US" sz="2800" spc="-40" dirty="0">
                <a:latin typeface="Calibri"/>
                <a:cs typeface="Calibri"/>
              </a:rPr>
              <a:t>to</a:t>
            </a:r>
            <a:r>
              <a:rPr lang="en-US" sz="2800" spc="-1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states which</a:t>
            </a:r>
            <a:r>
              <a:rPr lang="en-US" sz="2800" spc="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passed</a:t>
            </a:r>
            <a:r>
              <a:rPr lang="en-US" sz="2800" spc="15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independent</a:t>
            </a:r>
            <a:r>
              <a:rPr lang="en-US" sz="2800" spc="1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practice</a:t>
            </a:r>
            <a:r>
              <a:rPr lang="en-US" sz="2800" spc="15" dirty="0">
                <a:latin typeface="Calibri"/>
                <a:cs typeface="Calibri"/>
              </a:rPr>
              <a:t> </a:t>
            </a:r>
            <a:r>
              <a:rPr lang="en-US" sz="2800" spc="-20" dirty="0">
                <a:latin typeface="Calibri"/>
                <a:cs typeface="Calibri"/>
              </a:rPr>
              <a:t>laws</a:t>
            </a:r>
            <a:endParaRPr lang="en-US" sz="2800" dirty="0">
              <a:latin typeface="Calibri"/>
              <a:cs typeface="Calibri"/>
            </a:endParaRPr>
          </a:p>
          <a:p>
            <a:pPr marL="737235" lvl="1" indent="-56515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  <a:tabLst>
                <a:tab pos="280035" algn="l"/>
              </a:tabLst>
            </a:pPr>
            <a:r>
              <a:rPr lang="en-US" sz="1800" spc="10" dirty="0">
                <a:latin typeface="Calibri"/>
                <a:cs typeface="Calibri"/>
              </a:rPr>
              <a:t>US bureau</a:t>
            </a:r>
            <a:r>
              <a:rPr lang="en-US" sz="1800" spc="15" dirty="0">
                <a:latin typeface="Calibri"/>
                <a:cs typeface="Calibri"/>
              </a:rPr>
              <a:t> </a:t>
            </a:r>
            <a:r>
              <a:rPr lang="en-US" sz="1800" spc="10" dirty="0">
                <a:latin typeface="Calibri"/>
                <a:cs typeface="Calibri"/>
              </a:rPr>
              <a:t>of labor</a:t>
            </a:r>
            <a:r>
              <a:rPr lang="en-US" sz="1800" spc="15" dirty="0">
                <a:latin typeface="Calibri"/>
                <a:cs typeface="Calibri"/>
              </a:rPr>
              <a:t> </a:t>
            </a:r>
            <a:r>
              <a:rPr lang="en-US" sz="1800" spc="10" dirty="0">
                <a:latin typeface="Calibri"/>
                <a:cs typeface="Calibri"/>
              </a:rPr>
              <a:t>statistics </a:t>
            </a:r>
            <a:r>
              <a:rPr lang="en-US" sz="1800" spc="-20" dirty="0">
                <a:latin typeface="Calibri"/>
                <a:cs typeface="Calibri"/>
              </a:rPr>
              <a:t>data</a:t>
            </a:r>
            <a:endParaRPr lang="en-US" sz="1800" dirty="0">
              <a:latin typeface="Calibri"/>
              <a:cs typeface="Calibri"/>
            </a:endParaRPr>
          </a:p>
          <a:p>
            <a:pPr marL="737870" marR="437515" lvl="1" indent="-571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  <a:tabLst>
                <a:tab pos="280670" algn="l"/>
              </a:tabLst>
            </a:pPr>
            <a:r>
              <a:rPr lang="en-US" sz="1800" dirty="0">
                <a:latin typeface="Calibri"/>
                <a:cs typeface="Calibri"/>
              </a:rPr>
              <a:t>Note: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numbers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NPs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</a:t>
            </a:r>
            <a:r>
              <a:rPr lang="en-US" sz="1800" spc="3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almost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every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state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are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going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up</a:t>
            </a:r>
            <a:r>
              <a:rPr lang="en-US" sz="1800" spc="40" dirty="0">
                <a:latin typeface="Calibri"/>
                <a:cs typeface="Calibri"/>
              </a:rPr>
              <a:t> as a result of </a:t>
            </a:r>
            <a:r>
              <a:rPr lang="en-US" sz="1800" spc="40" dirty="0" err="1">
                <a:latin typeface="Calibri"/>
                <a:cs typeface="Calibri"/>
              </a:rPr>
              <a:t>the</a:t>
            </a:r>
            <a:r>
              <a:rPr lang="en-US" sz="1800" dirty="0" err="1">
                <a:latin typeface="Calibri"/>
                <a:cs typeface="Calibri"/>
              </a:rPr>
              <a:t>f</a:t>
            </a:r>
            <a:r>
              <a:rPr lang="en-US" sz="1800" spc="1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1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flood</a:t>
            </a:r>
            <a:r>
              <a:rPr lang="en-US" sz="1800" spc="1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1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new</a:t>
            </a:r>
            <a:r>
              <a:rPr lang="en-US" sz="1800" spc="5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NP</a:t>
            </a:r>
            <a:r>
              <a:rPr lang="en-US" sz="1800" spc="1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graduates</a:t>
            </a:r>
          </a:p>
          <a:p>
            <a:pPr marL="223520" marR="437515" algn="l">
              <a:lnSpc>
                <a:spcPct val="100000"/>
              </a:lnSpc>
              <a:spcBef>
                <a:spcPts val="0"/>
              </a:spcBef>
              <a:tabLst>
                <a:tab pos="280670" algn="l"/>
              </a:tabLst>
            </a:pPr>
            <a:endParaRPr lang="en-US" sz="1800" dirty="0">
              <a:latin typeface="Calibri"/>
              <a:cs typeface="Calibri"/>
            </a:endParaRPr>
          </a:p>
          <a:p>
            <a:pPr marL="223520" marR="307975" algn="l">
              <a:lnSpc>
                <a:spcPct val="100000"/>
              </a:lnSpc>
              <a:spcBef>
                <a:spcPts val="0"/>
              </a:spcBef>
              <a:tabLst>
                <a:tab pos="280670" algn="l"/>
              </a:tabLst>
            </a:pPr>
            <a:r>
              <a:rPr lang="en-US" b="1" spc="-10" dirty="0">
                <a:latin typeface="Calibri"/>
                <a:cs typeface="Calibri"/>
              </a:rPr>
              <a:t>Therefore,</a:t>
            </a:r>
            <a:r>
              <a:rPr lang="en-US" b="1" spc="10" dirty="0">
                <a:latin typeface="Calibri"/>
                <a:cs typeface="Calibri"/>
              </a:rPr>
              <a:t> we should judge growth based on a comparison to states who have granted independent practice </a:t>
            </a:r>
            <a:endParaRPr lang="en-US" sz="1000" b="1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019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F94C651-EB51-2968-0961-E8472FD5C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490"/>
            <a:ext cx="9144000" cy="6265774"/>
          </a:xfrm>
        </p:spPr>
        <p:txBody>
          <a:bodyPr>
            <a:normAutofit fontScale="92500" lnSpcReduction="10000"/>
          </a:bodyPr>
          <a:lstStyle/>
          <a:p>
            <a:pPr marL="223520">
              <a:lnSpc>
                <a:spcPct val="100000"/>
              </a:lnSpc>
              <a:spcBef>
                <a:spcPts val="1150"/>
              </a:spcBef>
            </a:pPr>
            <a:r>
              <a:rPr lang="en-US" sz="4400" b="1" u="sng" dirty="0">
                <a:latin typeface="Calibri"/>
                <a:cs typeface="Calibri"/>
              </a:rPr>
              <a:t>Let</a:t>
            </a:r>
            <a:r>
              <a:rPr lang="en-US" sz="4400" b="1" u="sng" spc="-10" dirty="0">
                <a:latin typeface="Calibri"/>
                <a:cs typeface="Calibri"/>
              </a:rPr>
              <a:t> </a:t>
            </a:r>
            <a:r>
              <a:rPr lang="en-US" sz="4400" b="1" u="sng" dirty="0">
                <a:latin typeface="Calibri"/>
                <a:cs typeface="Calibri"/>
              </a:rPr>
              <a:t>us</a:t>
            </a:r>
            <a:r>
              <a:rPr lang="en-US" sz="4400" b="1" u="sng" spc="-10" dirty="0">
                <a:latin typeface="Calibri"/>
                <a:cs typeface="Calibri"/>
              </a:rPr>
              <a:t> compare:</a:t>
            </a:r>
          </a:p>
          <a:p>
            <a:pPr marL="223520">
              <a:lnSpc>
                <a:spcPct val="100000"/>
              </a:lnSpc>
              <a:spcBef>
                <a:spcPts val="1150"/>
              </a:spcBef>
            </a:pPr>
            <a:endParaRPr lang="en-US" sz="2800" dirty="0">
              <a:latin typeface="Calibri"/>
              <a:cs typeface="Calibri"/>
            </a:endParaRPr>
          </a:p>
          <a:p>
            <a:pPr marL="223520" marR="695325" algn="l">
              <a:lnSpc>
                <a:spcPct val="100000"/>
              </a:lnSpc>
              <a:spcBef>
                <a:spcPts val="0"/>
              </a:spcBef>
              <a:tabLst>
                <a:tab pos="280670" algn="l"/>
              </a:tabLst>
            </a:pPr>
            <a:r>
              <a:rPr lang="en-US" sz="2800" spc="10" dirty="0">
                <a:latin typeface="Calibri"/>
                <a:cs typeface="Calibri"/>
              </a:rPr>
              <a:t>The change in numbers of NPs</a:t>
            </a:r>
            <a:r>
              <a:rPr lang="en-US" sz="2800" spc="15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in</a:t>
            </a:r>
            <a:r>
              <a:rPr lang="en-US" sz="2800" spc="5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states which </a:t>
            </a:r>
            <a:r>
              <a:rPr lang="en-US" sz="2800" spc="-10" dirty="0">
                <a:latin typeface="Calibri"/>
                <a:cs typeface="Calibri"/>
              </a:rPr>
              <a:t>passed</a:t>
            </a:r>
            <a:r>
              <a:rPr lang="en-US" sz="2800" spc="500" dirty="0">
                <a:latin typeface="Calibri"/>
                <a:cs typeface="Calibri"/>
              </a:rPr>
              <a:t> </a:t>
            </a:r>
          </a:p>
          <a:p>
            <a:pPr marL="223520" marR="695325" algn="l">
              <a:lnSpc>
                <a:spcPct val="100000"/>
              </a:lnSpc>
              <a:spcBef>
                <a:spcPts val="0"/>
              </a:spcBef>
              <a:tabLst>
                <a:tab pos="280670" algn="l"/>
              </a:tabLst>
            </a:pPr>
            <a:r>
              <a:rPr lang="en-US" sz="2800" dirty="0">
                <a:latin typeface="Calibri"/>
                <a:cs typeface="Calibri"/>
              </a:rPr>
              <a:t>independent</a:t>
            </a:r>
            <a:r>
              <a:rPr lang="en-US" sz="2800" spc="7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practice</a:t>
            </a:r>
            <a:r>
              <a:rPr lang="en-US" sz="2800" spc="7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laws</a:t>
            </a:r>
            <a:r>
              <a:rPr lang="en-US" sz="2800" spc="7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</a:t>
            </a:r>
            <a:r>
              <a:rPr lang="en-US" sz="2800" spc="65" dirty="0">
                <a:latin typeface="Calibri"/>
                <a:cs typeface="Calibri"/>
              </a:rPr>
              <a:t> </a:t>
            </a:r>
            <a:r>
              <a:rPr lang="en-US" sz="2800" spc="-20" dirty="0">
                <a:latin typeface="Calibri"/>
                <a:cs typeface="Calibri"/>
              </a:rPr>
              <a:t>2015 (Minnesota, New York, Nebraska, Delaware) </a:t>
            </a:r>
            <a:r>
              <a:rPr lang="en-US" sz="2800" spc="-35" dirty="0">
                <a:latin typeface="Calibri"/>
                <a:cs typeface="Calibri"/>
              </a:rPr>
              <a:t>to</a:t>
            </a:r>
            <a:r>
              <a:rPr lang="en-US" sz="2800" spc="4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the</a:t>
            </a:r>
            <a:r>
              <a:rPr lang="en-US" sz="2800" spc="4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change</a:t>
            </a:r>
            <a:r>
              <a:rPr lang="en-US" sz="2800" spc="4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</a:t>
            </a:r>
            <a:r>
              <a:rPr lang="en-US" sz="2800" spc="4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numbers</a:t>
            </a:r>
            <a:r>
              <a:rPr lang="en-US" sz="2800" spc="4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of</a:t>
            </a:r>
            <a:r>
              <a:rPr lang="en-US" sz="2800" spc="4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NPs</a:t>
            </a:r>
            <a:r>
              <a:rPr lang="en-US" sz="2800" spc="4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</a:t>
            </a:r>
            <a:r>
              <a:rPr lang="en-US" sz="2800" spc="4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South</a:t>
            </a:r>
            <a:r>
              <a:rPr lang="en-US" sz="2800" spc="3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Carolina</a:t>
            </a:r>
          </a:p>
          <a:p>
            <a:pPr marL="680720" marR="695325" lvl="1" algn="l">
              <a:lnSpc>
                <a:spcPct val="100000"/>
              </a:lnSpc>
              <a:spcBef>
                <a:spcPts val="0"/>
              </a:spcBef>
              <a:tabLst>
                <a:tab pos="280670" algn="l"/>
              </a:tabLst>
            </a:pPr>
            <a:r>
              <a:rPr lang="en-US" sz="2400" dirty="0">
                <a:latin typeface="Calibri"/>
                <a:cs typeface="Calibri"/>
              </a:rPr>
              <a:t>-Follow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the trend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for</a:t>
            </a:r>
            <a:r>
              <a:rPr lang="en-US" sz="2400" dirty="0">
                <a:latin typeface="Calibri"/>
                <a:cs typeface="Calibri"/>
              </a:rPr>
              <a:t> 7 </a:t>
            </a:r>
            <a:r>
              <a:rPr lang="en-US" sz="2400" spc="-20" dirty="0">
                <a:latin typeface="Calibri"/>
                <a:cs typeface="Calibri"/>
              </a:rPr>
              <a:t>years</a:t>
            </a:r>
            <a:endParaRPr lang="en-US" sz="24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US" sz="2800" dirty="0">
              <a:latin typeface="Calibri"/>
              <a:cs typeface="Calibri"/>
            </a:endParaRPr>
          </a:p>
          <a:p>
            <a:pPr marL="223520" marR="234315" algn="l">
              <a:lnSpc>
                <a:spcPct val="100000"/>
              </a:lnSpc>
              <a:spcBef>
                <a:spcPts val="0"/>
              </a:spcBef>
              <a:tabLst>
                <a:tab pos="280670" algn="l"/>
              </a:tabLst>
            </a:pPr>
            <a:r>
              <a:rPr lang="en-US" sz="2800" b="1" u="sng" dirty="0">
                <a:latin typeface="Calibri"/>
                <a:cs typeface="Calibri"/>
              </a:rPr>
              <a:t>Hypothesis: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States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with</a:t>
            </a:r>
            <a:r>
              <a:rPr lang="en-US" sz="2800" spc="7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newly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passed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independent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practice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spc="-20" dirty="0">
                <a:latin typeface="Calibri"/>
                <a:cs typeface="Calibri"/>
              </a:rPr>
              <a:t>laws</a:t>
            </a:r>
            <a:r>
              <a:rPr lang="en-US" sz="2800" spc="50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should</a:t>
            </a:r>
            <a:r>
              <a:rPr lang="en-US" sz="2800" spc="2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see</a:t>
            </a:r>
            <a:r>
              <a:rPr lang="en-US" sz="2800" spc="2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a</a:t>
            </a:r>
            <a:r>
              <a:rPr lang="en-US" sz="2800" spc="2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greater</a:t>
            </a:r>
            <a:r>
              <a:rPr lang="en-US" sz="2800" spc="2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increase</a:t>
            </a:r>
            <a:r>
              <a:rPr lang="en-US" sz="2800" spc="2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of</a:t>
            </a:r>
            <a:r>
              <a:rPr lang="en-US" sz="2800" spc="25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NPs</a:t>
            </a:r>
            <a:r>
              <a:rPr lang="en-US" sz="2800" spc="2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than</a:t>
            </a:r>
            <a:r>
              <a:rPr lang="en-US" sz="2800" spc="15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South</a:t>
            </a:r>
            <a:r>
              <a:rPr lang="en-US" sz="2800" spc="1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Carolina (w</a:t>
            </a:r>
            <a:r>
              <a:rPr lang="en-US" sz="2800" spc="10" dirty="0">
                <a:latin typeface="Calibri"/>
                <a:cs typeface="Calibri"/>
              </a:rPr>
              <a:t>hich remained</a:t>
            </a:r>
            <a:r>
              <a:rPr lang="en-US" sz="2800" spc="15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a</a:t>
            </a:r>
            <a:r>
              <a:rPr lang="en-US" sz="2800" spc="15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collaboration </a:t>
            </a:r>
            <a:r>
              <a:rPr lang="en-US" sz="2800" spc="-10" dirty="0">
                <a:latin typeface="Calibri"/>
                <a:cs typeface="Calibri"/>
              </a:rPr>
              <a:t>state)</a:t>
            </a:r>
          </a:p>
          <a:p>
            <a:pPr marL="1652270" marR="234315" lvl="3" indent="-571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  <a:tabLst>
                <a:tab pos="280670" algn="l"/>
              </a:tabLst>
            </a:pPr>
            <a:endParaRPr lang="en-US" sz="2000" spc="-10" dirty="0">
              <a:latin typeface="Calibri"/>
              <a:cs typeface="Calibri"/>
            </a:endParaRPr>
          </a:p>
          <a:p>
            <a:pPr marL="223520" marR="234315" algn="l">
              <a:lnSpc>
                <a:spcPct val="100000"/>
              </a:lnSpc>
              <a:spcBef>
                <a:spcPts val="0"/>
              </a:spcBef>
              <a:tabLst>
                <a:tab pos="280670" algn="l"/>
              </a:tabLst>
            </a:pPr>
            <a:r>
              <a:rPr lang="en-US" sz="2800" dirty="0">
                <a:latin typeface="Calibri"/>
                <a:cs typeface="Calibri"/>
              </a:rPr>
              <a:t>The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data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show</a:t>
            </a:r>
            <a:r>
              <a:rPr lang="en-US" sz="2800" spc="8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PRECISELY</a:t>
            </a:r>
            <a:r>
              <a:rPr lang="en-US" sz="2800" spc="9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the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opposite: </a:t>
            </a:r>
            <a:r>
              <a:rPr lang="en-US" sz="2800" spc="70" dirty="0">
                <a:latin typeface="Calibri"/>
                <a:cs typeface="Calibri"/>
              </a:rPr>
              <a:t>South Carolina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(and</a:t>
            </a:r>
            <a:r>
              <a:rPr lang="en-US" sz="2800" dirty="0">
                <a:latin typeface="Calibri"/>
                <a:cs typeface="Calibri"/>
              </a:rPr>
              <a:t> other </a:t>
            </a:r>
            <a:r>
              <a:rPr lang="en-US" sz="2800" spc="10" dirty="0">
                <a:latin typeface="Calibri"/>
                <a:cs typeface="Calibri"/>
              </a:rPr>
              <a:t>supervised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states)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have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increased</a:t>
            </a:r>
            <a:r>
              <a:rPr lang="en-US" sz="2800" dirty="0">
                <a:latin typeface="Calibri"/>
                <a:cs typeface="Calibri"/>
              </a:rPr>
              <a:t> the </a:t>
            </a:r>
            <a:r>
              <a:rPr lang="en-US" sz="2800" spc="10" dirty="0">
                <a:latin typeface="Calibri"/>
                <a:cs typeface="Calibri"/>
              </a:rPr>
              <a:t>number</a:t>
            </a:r>
            <a:r>
              <a:rPr lang="en-US" sz="2800" dirty="0">
                <a:latin typeface="Calibri"/>
                <a:cs typeface="Calibri"/>
              </a:rPr>
              <a:t> of </a:t>
            </a:r>
            <a:r>
              <a:rPr lang="en-US" sz="2800" spc="10" dirty="0">
                <a:latin typeface="Calibri"/>
                <a:cs typeface="Calibri"/>
              </a:rPr>
              <a:t>NPs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per</a:t>
            </a:r>
            <a:r>
              <a:rPr lang="en-US" sz="2800" spc="50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100,000</a:t>
            </a:r>
            <a:r>
              <a:rPr lang="en-US" sz="2800" spc="5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population</a:t>
            </a:r>
            <a:r>
              <a:rPr lang="en-US" sz="2800" spc="6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MORE</a:t>
            </a:r>
            <a:r>
              <a:rPr lang="en-US" sz="2800" spc="6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than</a:t>
            </a:r>
            <a:r>
              <a:rPr lang="en-US" sz="2800" spc="6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states</a:t>
            </a:r>
            <a:r>
              <a:rPr lang="en-US" sz="2800" spc="6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which</a:t>
            </a:r>
            <a:r>
              <a:rPr lang="en-US" sz="2800" spc="6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adopt</a:t>
            </a:r>
            <a:r>
              <a:rPr lang="en-US" sz="2800" spc="6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independent</a:t>
            </a:r>
            <a:r>
              <a:rPr lang="en-US" sz="2800" spc="6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practice</a:t>
            </a:r>
            <a:endParaRPr lang="en-US" sz="2800" dirty="0">
              <a:latin typeface="Calibri"/>
              <a:cs typeface="Calibri"/>
            </a:endParaRPr>
          </a:p>
          <a:p>
            <a:pPr marL="280670" marR="234315" indent="-571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  <a:tabLst>
                <a:tab pos="280670" algn="l"/>
              </a:tabLst>
            </a:pPr>
            <a:endParaRPr lang="en-US" sz="2800" spc="-10" dirty="0">
              <a:latin typeface="Calibri"/>
              <a:cs typeface="Calibri"/>
            </a:endParaRPr>
          </a:p>
          <a:p>
            <a:pPr marL="280670" marR="234315" indent="-571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  <a:tabLst>
                <a:tab pos="280670" algn="l"/>
              </a:tabLst>
            </a:pPr>
            <a:endParaRPr lang="en-US" sz="2800" spc="-10" dirty="0">
              <a:latin typeface="Calibri"/>
              <a:cs typeface="Calibri"/>
            </a:endParaRPr>
          </a:p>
          <a:p>
            <a:pPr marL="280670" marR="234315" indent="-571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  <a:tabLst>
                <a:tab pos="280670" algn="l"/>
              </a:tabLst>
            </a:pPr>
            <a:endParaRPr lang="en-US" sz="2800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7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2958B-7CEF-EB3E-6DD6-265CACEFA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621"/>
          <a:stretch>
            <a:fillRect/>
          </a:stretch>
        </p:blipFill>
        <p:spPr>
          <a:xfrm>
            <a:off x="643467" y="2276856"/>
            <a:ext cx="10905066" cy="3846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92F945-A64C-38A1-3A3B-C008D03F7319}"/>
              </a:ext>
            </a:extLst>
          </p:cNvPr>
          <p:cNvSpPr txBox="1"/>
          <p:nvPr/>
        </p:nvSpPr>
        <p:spPr>
          <a:xfrm>
            <a:off x="1654477" y="932688"/>
            <a:ext cx="8883046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Percent change in ratio of nurse practitioners to population (per 100,000 population)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F89AC-4E53-AB5C-C163-AC4886792E28}"/>
              </a:ext>
            </a:extLst>
          </p:cNvPr>
          <p:cNvSpPr txBox="1"/>
          <p:nvPr/>
        </p:nvSpPr>
        <p:spPr>
          <a:xfrm rot="1990001">
            <a:off x="8562550" y="3834827"/>
            <a:ext cx="159360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129% Growth!</a:t>
            </a:r>
          </a:p>
        </p:txBody>
      </p:sp>
    </p:spTree>
    <p:extLst>
      <p:ext uri="{BB962C8B-B14F-4D97-AF65-F5344CB8AC3E}">
        <p14:creationId xmlns:p14="http://schemas.microsoft.com/office/powerpoint/2010/main" val="21141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60D5C-4346-835C-B8AD-C3073C6EC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359E0-DE47-F3F5-9440-436F39D62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9191"/>
            <a:ext cx="9144000" cy="1068512"/>
          </a:xfrm>
        </p:spPr>
        <p:txBody>
          <a:bodyPr>
            <a:noAutofit/>
          </a:bodyPr>
          <a:lstStyle/>
          <a:p>
            <a:r>
              <a:rPr lang="en-US" sz="4000" b="1" u="sng" dirty="0"/>
              <a:t>Data Show Many FNPs Are Choosing Specialty Care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A56AD-0562-B572-7E55-0FDE17A7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72639"/>
            <a:ext cx="9144000" cy="471583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sz="7000" dirty="0"/>
              <a:t>According to a recent study published by KFF Health News, while 90% of NPs are certified to work in primary care, only about 1/3 choose that field of practice*</a:t>
            </a:r>
          </a:p>
          <a:p>
            <a:pPr algn="l"/>
            <a:r>
              <a:rPr lang="en-US" sz="3500" dirty="0">
                <a:hlinkClick r:id="rId3"/>
              </a:rPr>
              <a:t>Like Doctors, More Nurse Practitioners Are Heading Into Specialty Care - KFF Health News</a:t>
            </a:r>
            <a:endParaRPr lang="en-US" sz="3500" dirty="0"/>
          </a:p>
          <a:p>
            <a:pPr algn="l"/>
            <a:endParaRPr lang="en-US" sz="3500" dirty="0"/>
          </a:p>
          <a:p>
            <a:pPr algn="l"/>
            <a:r>
              <a:rPr lang="en-US" sz="7000" dirty="0"/>
              <a:t>*Without any formal training in the selected specialty field of practice</a:t>
            </a:r>
          </a:p>
          <a:p>
            <a:pPr algn="l"/>
            <a:endParaRPr lang="en-US" sz="7000" dirty="0"/>
          </a:p>
          <a:p>
            <a:pPr algn="l"/>
            <a:r>
              <a:rPr lang="en-US" sz="7000" dirty="0"/>
              <a:t>Further evidence that the NP’s claim that 70% of them are practicing primary care in SC is false</a:t>
            </a:r>
          </a:p>
          <a:p>
            <a:pPr algn="l"/>
            <a:endParaRPr lang="en-US" sz="7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91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A8FBB-FEA4-B800-EA78-1A8B2A93F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14" y="1463040"/>
            <a:ext cx="4305517" cy="5394959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dirty="0"/>
              <a:t>- In 2022, there were </a:t>
            </a:r>
            <a:r>
              <a:rPr lang="en-US" sz="2200" b="1" i="1" u="sng" dirty="0"/>
              <a:t>13,531</a:t>
            </a:r>
            <a:r>
              <a:rPr lang="en-US" sz="2200" dirty="0"/>
              <a:t> total physicians in South Carolina with </a:t>
            </a:r>
            <a:r>
              <a:rPr lang="en-US" sz="2200" b="1" i="1" u="sng" dirty="0"/>
              <a:t>5,195</a:t>
            </a:r>
            <a:r>
              <a:rPr lang="en-US" sz="2200" dirty="0"/>
              <a:t> practicing primary care 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meaning primary care physicians could practice in a clinical environment with </a:t>
            </a:r>
            <a:r>
              <a:rPr lang="en-US" sz="2200" b="1" i="1" u="sng" dirty="0"/>
              <a:t>31,170 </a:t>
            </a:r>
            <a:r>
              <a:rPr lang="en-US" sz="2200" dirty="0"/>
              <a:t>NPs and PAs </a:t>
            </a:r>
            <a:r>
              <a:rPr lang="en-US" sz="2200" b="1" dirty="0"/>
              <a:t>(with only primary care doctors-81,000 with all physicians)</a:t>
            </a:r>
            <a:r>
              <a:rPr lang="en-US" sz="2200" dirty="0"/>
              <a:t> at any given time and enter into many more agreements 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-In 2022, there were a total number of </a:t>
            </a:r>
            <a:r>
              <a:rPr lang="en-US" sz="2200" b="1" i="1" u="sng" dirty="0"/>
              <a:t>7,199 </a:t>
            </a:r>
            <a:r>
              <a:rPr lang="en-US" sz="2200" dirty="0"/>
              <a:t>combined number of NPs (including NPs, CNMs, and CNSs) and PAs in SC</a:t>
            </a:r>
            <a:br>
              <a:rPr lang="en-US" sz="2200" dirty="0"/>
            </a:b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- There are no counties in SC without a primary care physician and in every rural county there is room to grow </a:t>
            </a:r>
            <a:br>
              <a:rPr lang="en-US" sz="2200" dirty="0"/>
            </a:br>
            <a:br>
              <a:rPr lang="en-US" sz="2200" dirty="0"/>
            </a:br>
            <a:r>
              <a:rPr lang="en-US" sz="1200" dirty="0"/>
              <a:t>*NPs and PAs could also be supervised by a physician outside the county</a:t>
            </a:r>
            <a:endParaRPr lang="en-US" sz="1100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74888F81-6756-6531-A9B9-25E3F5B3A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382782"/>
              </p:ext>
            </p:extLst>
          </p:nvPr>
        </p:nvGraphicFramePr>
        <p:xfrm>
          <a:off x="5560859" y="281765"/>
          <a:ext cx="6309361" cy="6180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512">
                  <a:extLst>
                    <a:ext uri="{9D8B030D-6E8A-4147-A177-3AD203B41FA5}">
                      <a16:colId xmlns:a16="http://schemas.microsoft.com/office/drawing/2014/main" val="674764022"/>
                    </a:ext>
                  </a:extLst>
                </a:gridCol>
                <a:gridCol w="1444752">
                  <a:extLst>
                    <a:ext uri="{9D8B030D-6E8A-4147-A177-3AD203B41FA5}">
                      <a16:colId xmlns:a16="http://schemas.microsoft.com/office/drawing/2014/main" val="53126364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52284138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val="982360902"/>
                    </a:ext>
                  </a:extLst>
                </a:gridCol>
                <a:gridCol w="1655065">
                  <a:extLst>
                    <a:ext uri="{9D8B030D-6E8A-4147-A177-3AD203B41FA5}">
                      <a16:colId xmlns:a16="http://schemas.microsoft.com/office/drawing/2014/main" val="4293906512"/>
                    </a:ext>
                  </a:extLst>
                </a:gridCol>
              </a:tblGrid>
              <a:tr h="1069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u="sng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 Rural South Carolina Counites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u="sng" kern="100" dirty="0">
                          <a:effectLst/>
                        </a:rPr>
                        <a:t>#</a:t>
                      </a:r>
                      <a:r>
                        <a:rPr lang="en-US" sz="1200" u="sng" kern="100" dirty="0">
                          <a:effectLst/>
                        </a:rPr>
                        <a:t> of Primary Care Physicians (does not include other specialties) 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100" dirty="0">
                          <a:effectLst/>
                        </a:rPr>
                        <a:t># of NPs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100" dirty="0">
                          <a:effectLst/>
                        </a:rPr>
                        <a:t># of PAs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u="sng" kern="100" dirty="0">
                          <a:effectLst/>
                        </a:rPr>
                        <a:t># of APPs Existing Primary Care Physicians Could Supervise (total physicians X 6)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408700416"/>
                  </a:ext>
                </a:extLst>
              </a:tr>
              <a:tr h="1845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br>
                        <a:rPr lang="en-US" sz="800" kern="100" dirty="0">
                          <a:effectLst/>
                        </a:rPr>
                      </a:br>
                      <a:r>
                        <a:rPr lang="en-US" sz="800" kern="100" dirty="0">
                          <a:effectLst/>
                        </a:rPr>
                        <a:t>Abbeville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</a:rPr>
                        <a:t>13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78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071234556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Allendale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54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577740653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Bamberg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30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906678165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Barnwell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48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184865779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Calhoun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6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679346521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Cherokee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174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883042104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Chester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>
                          <a:effectLst/>
                        </a:rPr>
                        <a:t>60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48090751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Chesterfield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90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337922190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Clarendon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>
                          <a:effectLst/>
                        </a:rPr>
                        <a:t>96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36336084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Colleton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162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198987290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Darlington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>
                          <a:effectLst/>
                        </a:rPr>
                        <a:t>246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579435059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</a:rPr>
                        <a:t>Dillon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126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479988968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Edgefield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</a:rPr>
                        <a:t>9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84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718425560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Fairfield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>
                          <a:effectLst/>
                        </a:rPr>
                        <a:t>36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807152057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Hampton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896403672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Jasper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36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49976472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Kershaw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252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810549578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Laurens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204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533153862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Lee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18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2959689984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McCormick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24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213524058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Marion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72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643682259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Marlboro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72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730440182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Newberry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132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481064350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Oconee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432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050822911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Orangeburg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53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318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1164597550"/>
                  </a:ext>
                </a:extLst>
              </a:tr>
              <a:tr h="459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 dirty="0">
                          <a:effectLst/>
                        </a:rPr>
                        <a:t>Saluda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6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36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656012284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Union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14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4294724861"/>
                  </a:ext>
                </a:extLst>
              </a:tr>
              <a:tr h="1818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Williamsburg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7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800" b="1" kern="100" dirty="0">
                          <a:effectLst/>
                        </a:rPr>
                        <a:t>42</a:t>
                      </a:r>
                      <a:endParaRPr lang="en-US" sz="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23" marR="47523" marT="0" marB="0"/>
                </a:tc>
                <a:extLst>
                  <a:ext uri="{0D108BD9-81ED-4DB2-BD59-A6C34878D82A}">
                    <a16:rowId xmlns:a16="http://schemas.microsoft.com/office/drawing/2014/main" val="309748232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922C71DA-FE01-E70F-C467-ACA94601B45D}"/>
              </a:ext>
            </a:extLst>
          </p:cNvPr>
          <p:cNvSpPr txBox="1"/>
          <p:nvPr/>
        </p:nvSpPr>
        <p:spPr>
          <a:xfrm>
            <a:off x="522514" y="164591"/>
            <a:ext cx="4515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previous legislation did a great job of eliminating barriers to practice in rural areas </a:t>
            </a:r>
          </a:p>
        </p:txBody>
      </p:sp>
    </p:spTree>
    <p:extLst>
      <p:ext uri="{BB962C8B-B14F-4D97-AF65-F5344CB8AC3E}">
        <p14:creationId xmlns:p14="http://schemas.microsoft.com/office/powerpoint/2010/main" val="66972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0F4A2-7FE5-03A2-0743-973B16A2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HRSA Projections Confirm that Many FNPs do not practice in Primary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8BDAB-E61A-7940-D7B9-A3926232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Health Resources and Services Administration (HRSA) 2022 National Sample Survey of Registered Nurses (NSSRN) suggest the number of NPs working in Primary Care is much smaller than published estimates</a:t>
            </a:r>
          </a:p>
          <a:p>
            <a:pPr lvl="1"/>
            <a:r>
              <a:rPr lang="en-US" dirty="0"/>
              <a:t>Data from 24,399 NPs (representing a sample of 331,513)</a:t>
            </a:r>
          </a:p>
          <a:p>
            <a:pPr lvl="8"/>
            <a:endParaRPr lang="en-US" dirty="0"/>
          </a:p>
          <a:p>
            <a:r>
              <a:rPr lang="en-US" dirty="0"/>
              <a:t>HRSA estimates only 81,548 (24.6%) of NPs certified in Primary Care actually practice in primary care</a:t>
            </a:r>
          </a:p>
          <a:p>
            <a:pPr lvl="1"/>
            <a:r>
              <a:rPr lang="en-US" dirty="0"/>
              <a:t>These include NPs who listed ambulatory care: Primary Care, Pediatrics, or Gerontology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VI. Advanced Practice Nurse Model Components | Bureau of Health Workforce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636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6054D-F41F-B4C8-0A09-7AA7C4816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7160"/>
            <a:ext cx="10771631" cy="2148839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With such a broad definition of Underserved; all SC Physicians and NPs, with few exception, practice in rural areas and underserved populations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11D781-310D-8668-7592-D7EEAC211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75688"/>
            <a:ext cx="9284208" cy="4718304"/>
          </a:xfrm>
        </p:spPr>
        <p:txBody>
          <a:bodyPr>
            <a:normAutofit fontScale="47500" lnSpcReduction="20000"/>
          </a:bodyPr>
          <a:lstStyle/>
          <a:p>
            <a:pPr algn="l"/>
            <a:endParaRPr lang="en-US" sz="3200" b="1" i="1" dirty="0"/>
          </a:p>
          <a:p>
            <a:pPr algn="just"/>
            <a:r>
              <a:rPr lang="en-US" sz="4400" b="1" i="1" dirty="0"/>
              <a:t>Myth: Nurse Practitioners are required to practice in rural areas of South Carolina, and physicians are not</a:t>
            </a:r>
            <a:r>
              <a:rPr lang="en-US" sz="3200" b="1" i="1" dirty="0"/>
              <a:t>.</a:t>
            </a:r>
          </a:p>
          <a:p>
            <a:pPr algn="just"/>
            <a:endParaRPr lang="en-US" sz="3200" dirty="0"/>
          </a:p>
          <a:p>
            <a:pPr algn="just"/>
            <a:r>
              <a:rPr lang="en-US" sz="4200" dirty="0"/>
              <a:t>✅ </a:t>
            </a:r>
            <a:r>
              <a:rPr lang="en-US" sz="4200" b="1" dirty="0"/>
              <a:t>Fact: Nurse Practitioners are required to spend a portion of time in a rural area </a:t>
            </a:r>
            <a:r>
              <a:rPr lang="en-US" sz="5100" b="1" i="1" u="sng" dirty="0"/>
              <a:t>OR</a:t>
            </a:r>
            <a:r>
              <a:rPr lang="en-US" sz="4200" b="1" dirty="0"/>
              <a:t> serving an underserved population, which includes women, children, and Medicare recipients in urban areas. </a:t>
            </a:r>
            <a:r>
              <a:rPr lang="en-US" sz="4200" dirty="0"/>
              <a:t>While physicians do not have the same statutory requirement, by this very broad definition, physicians practically meet this requirement even without a mandate to do so.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S.C. 4-33-34 - (C) . . .A licensed NP, CNM, or CNS must spend a portion of his time practicing in an underserved or rural area or serving an </a:t>
            </a:r>
            <a:r>
              <a:rPr lang="en-US" dirty="0">
                <a:highlight>
                  <a:srgbClr val="FFFF00"/>
                </a:highlight>
              </a:rPr>
              <a:t>underserved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population</a:t>
            </a:r>
            <a:r>
              <a:rPr lang="en-US" dirty="0"/>
              <a:t> as defined in Section 40-33-20.  </a:t>
            </a:r>
          </a:p>
          <a:p>
            <a:pPr algn="l"/>
            <a:r>
              <a:rPr lang="en-US" dirty="0"/>
              <a:t>S.C. 40-33-20(61) (62) "Underserved population" means a population residing in a </a:t>
            </a:r>
            <a:r>
              <a:rPr lang="en-US" dirty="0">
                <a:highlight>
                  <a:srgbClr val="FFFF00"/>
                </a:highlight>
              </a:rPr>
              <a:t>rural or urban area</a:t>
            </a:r>
            <a:r>
              <a:rPr lang="en-US" dirty="0"/>
              <a:t>, which includes, but is not limited to: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(a) persons receiving Medicaid, </a:t>
            </a:r>
            <a:r>
              <a:rPr lang="en-US" dirty="0">
                <a:highlight>
                  <a:srgbClr val="FFFF00"/>
                </a:highlight>
              </a:rPr>
              <a:t>Medicare</a:t>
            </a:r>
            <a:r>
              <a:rPr lang="en-US" dirty="0"/>
              <a:t>, Department of Health and Environmental Health care, or free clinic care;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(b) those residing in long-term care settings or receiving care from a licensed hospice;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(c) those in institutions including, but not limited to, incarceration institutions and mental health institutions; and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(d) persons including, but not limited to, the homeless, HIV patients, </a:t>
            </a:r>
            <a:r>
              <a:rPr lang="en-US" dirty="0">
                <a:highlight>
                  <a:srgbClr val="FFFF00"/>
                </a:highlight>
              </a:rPr>
              <a:t>children, women</a:t>
            </a:r>
            <a:r>
              <a:rPr lang="en-US" dirty="0"/>
              <a:t>, the economically disadvantaged, the uninsured, the underinsured, the developmentally disabled, the medically fragile, the mentally ill, migrants, military persons and their dependents, and veterans and their dependents.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0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013F9-A51E-A8AD-F8D5-155C6D2E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If they were going to help rural primary care, NPs could have done so under existing law</a:t>
            </a:r>
          </a:p>
        </p:txBody>
      </p:sp>
    </p:spTree>
    <p:extLst>
      <p:ext uri="{BB962C8B-B14F-4D97-AF65-F5344CB8AC3E}">
        <p14:creationId xmlns:p14="http://schemas.microsoft.com/office/powerpoint/2010/main" val="272439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AD163A-2ECE-AD0F-6134-2A2353B04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6804A0-4372-C4FB-521C-6A347F933A8A}"/>
              </a:ext>
            </a:extLst>
          </p:cNvPr>
          <p:cNvSpPr txBox="1"/>
          <p:nvPr/>
        </p:nvSpPr>
        <p:spPr>
          <a:xfrm>
            <a:off x="1433360" y="334477"/>
            <a:ext cx="10490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Tremendous Growth in Number of NPs and PAs and Growth of Primary Care Physicians Under Current Law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01AAE-B670-DF2A-8878-0623B73E8D5C}"/>
              </a:ext>
            </a:extLst>
          </p:cNvPr>
          <p:cNvSpPr txBox="1"/>
          <p:nvPr/>
        </p:nvSpPr>
        <p:spPr>
          <a:xfrm>
            <a:off x="1894788" y="1534806"/>
            <a:ext cx="94927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31480-8206-85FC-B197-B653536E3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094" y="1663430"/>
            <a:ext cx="7305472" cy="51945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AF444-A141-A641-574D-3EFD234D65B0}"/>
              </a:ext>
            </a:extLst>
          </p:cNvPr>
          <p:cNvSpPr/>
          <p:nvPr/>
        </p:nvSpPr>
        <p:spPr>
          <a:xfrm>
            <a:off x="3886200" y="5084064"/>
            <a:ext cx="3685032" cy="2391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C3D8DD-99A5-9BF9-91B2-C9477695AD72}"/>
              </a:ext>
            </a:extLst>
          </p:cNvPr>
          <p:cNvSpPr/>
          <p:nvPr/>
        </p:nvSpPr>
        <p:spPr>
          <a:xfrm>
            <a:off x="3773424" y="2550630"/>
            <a:ext cx="5416296" cy="2391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044FA9-AEE8-E014-2152-A31FD620A3E1}"/>
              </a:ext>
            </a:extLst>
          </p:cNvPr>
          <p:cNvSpPr/>
          <p:nvPr/>
        </p:nvSpPr>
        <p:spPr>
          <a:xfrm>
            <a:off x="3297936" y="5593080"/>
            <a:ext cx="3685032" cy="2391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3686</Words>
  <Application>Microsoft Office PowerPoint</Application>
  <PresentationFormat>Widescreen</PresentationFormat>
  <Paragraphs>775</Paragraphs>
  <Slides>57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Aptos</vt:lpstr>
      <vt:lpstr>Aptos Display</vt:lpstr>
      <vt:lpstr>Arial</vt:lpstr>
      <vt:lpstr>Calibri</vt:lpstr>
      <vt:lpstr>Times New Roman</vt:lpstr>
      <vt:lpstr>Office Theme</vt:lpstr>
      <vt:lpstr>Addressing the Claim that Independent Practice Will Solve the  Rural Access Issue in South Carolina</vt:lpstr>
      <vt:lpstr>If We Are Solving for Increased Access to Primary Care in Rural Areas….</vt:lpstr>
      <vt:lpstr>1. Data show that only a fraction of NPs provide primary care</vt:lpstr>
      <vt:lpstr>Family Nurse Practitioners (FNP) Practice Primary and Other Specialty Care </vt:lpstr>
      <vt:lpstr>Data Show Many FNPs Are Choosing Specialty Care </vt:lpstr>
      <vt:lpstr>HRSA Projections Confirm that Many FNPs do not practice in Primary Care</vt:lpstr>
      <vt:lpstr>With such a broad definition of Underserved; all SC Physicians and NPs, with few exception, practice in rural areas and underserved populations </vt:lpstr>
      <vt:lpstr>2. If they were going to help rural primary care, NPs could have done so under existing law</vt:lpstr>
      <vt:lpstr>PowerPoint Presentation</vt:lpstr>
      <vt:lpstr>PowerPoint Presentation</vt:lpstr>
      <vt:lpstr>PowerPoint Presentation</vt:lpstr>
      <vt:lpstr>The previous legislation did a great job of eliminating barriers to practice in rural areas </vt:lpstr>
      <vt:lpstr>3. NPs and Physicians practice in the same areas of the state</vt:lpstr>
      <vt:lpstr>Percent of NPs (total) and Physicians (Total) Practicing in Rural SC Counties</vt:lpstr>
      <vt:lpstr>Percent of NPs (total) and Primary Care Physicians Practicing in Rural SC Counties</vt:lpstr>
      <vt:lpstr>Percent of NPs (total) and Family Medicine Physicians Practicing in Rural SC Counties</vt:lpstr>
      <vt:lpstr>4. Granting independent practice in other states has not solved the issue</vt:lpstr>
      <vt:lpstr>Physicians and NPs Practice in the Same Areas of the State, Regardless of Scope of Practice Laws  (Arizona passed independent practice in 2002)</vt:lpstr>
      <vt:lpstr>Physicians and NPs Practice in the Same Areas of the State, Regardless of Scope of Practice Laws (Oregon expanded practice in 1979 and independent in 1994)</vt:lpstr>
      <vt:lpstr>Another Study Showing NPs Do Not Move to Rural Areas</vt:lpstr>
      <vt:lpstr>PowerPoint Presentation</vt:lpstr>
      <vt:lpstr>Independent Practice Does Not Reduce Wait Times</vt:lpstr>
      <vt:lpstr>5. Granting independent practice will not solve the issue in SC either</vt:lpstr>
      <vt:lpstr>By 2036, Total Supply will Exceed Demand for NPs in South Carolina by over 200%</vt:lpstr>
      <vt:lpstr>South Carolina Will Have One of the Larger Surpluses of NPs by 2036  </vt:lpstr>
      <vt:lpstr>Meanwhile, SC is Projected to Have a Shortage of RNs in  2036</vt:lpstr>
      <vt:lpstr>With South Carolina Having One of the Largest Shortages of RNs in the Country</vt:lpstr>
      <vt:lpstr>In Fact, by 2037, South Carolina is Projected to Have the 4th Largest Shortage of RNs in the Country  </vt:lpstr>
      <vt:lpstr>Also, There is a Projected Shortage of Family Physicians South Carolina in 2036 </vt:lpstr>
      <vt:lpstr>6. There are better solutions</vt:lpstr>
      <vt:lpstr>Looking to the Future (and use of resources)</vt:lpstr>
      <vt:lpstr>South Carolina’s Medical Schools</vt:lpstr>
      <vt:lpstr>PowerPoint Presentation</vt:lpstr>
      <vt:lpstr>PowerPoint Presentation</vt:lpstr>
      <vt:lpstr>PowerPoint Presentation</vt:lpstr>
      <vt:lpstr>Focus on more Family Medicine Physicians!</vt:lpstr>
      <vt:lpstr>The Number of Primary Care and Rural Residency Programs has Grown in SC</vt:lpstr>
      <vt:lpstr>SOUTH CAROLINA IS ADDRESSING THE ISSUE  (THESE EFFORTS WILL PAY OFF) </vt:lpstr>
      <vt:lpstr>SOUTH CAROLINA IS ADDRESSING THE ISSUE  (THESE EFFORTS WILL PAY OFF) </vt:lpstr>
      <vt:lpstr>Thank you for listening and considering!</vt:lpstr>
      <vt:lpstr>Recap…there are better solutions!</vt:lpstr>
      <vt:lpstr>PowerPoint Presentation</vt:lpstr>
      <vt:lpstr>PowerPoint Presentation</vt:lpstr>
      <vt:lpstr>PowerPoint Presentation</vt:lpstr>
      <vt:lpstr>PowerPoint Presentation</vt:lpstr>
      <vt:lpstr>Number of NPs (Total) and Physicians (Total) per 10,000 population in SC</vt:lpstr>
      <vt:lpstr>Number of NPs (Total) and Primary Care Physicians per 10,000 population in SC</vt:lpstr>
      <vt:lpstr>Number of NPs (Total) and Family Medicine Physicians per 10,000 population in SC</vt:lpstr>
      <vt:lpstr>PowerPoint Presentation</vt:lpstr>
      <vt:lpstr>Standard Primary Care Year</vt:lpstr>
      <vt:lpstr>Who Gives the Most Primary Care</vt:lpstr>
      <vt:lpstr>According to These Data</vt:lpstr>
      <vt:lpstr>Does the Data Show NPs Leaving SC?</vt:lpstr>
      <vt:lpstr>PowerPoint Presentation</vt:lpstr>
      <vt:lpstr>PowerPoint Presentation</vt:lpstr>
      <vt:lpstr>Data Show Many FNPs Are Choosing Specialty Care </vt:lpstr>
      <vt:lpstr>- In 2022, there were 13,531 total physicians in South Carolina with 5,195 practicing primary care   meaning primary care physicians could practice in a clinical environment with 31,170 NPs and PAs (with only primary care doctors-81,000 with all physicians) at any given time and enter into many more agreements   -In 2022, there were a total number of 7,199 combined number of NPs (including NPs, CNMs, and CNSs) and PAs in SC   - There are no counties in SC without a primary care physician and in every rural county there is room to grow   *NPs and PAs could also be supervised by a physician outside the county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Holly Pisarik</dc:creator>
  <cp:lastModifiedBy>Holly Pisarik</cp:lastModifiedBy>
  <cp:revision>30</cp:revision>
  <dcterms:created xsi:type="dcterms:W3CDTF">2025-08-26T14:19:05Z</dcterms:created>
  <dcterms:modified xsi:type="dcterms:W3CDTF">2025-09-09T18:39:01Z</dcterms:modified>
</cp:coreProperties>
</file>